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1"/>
  </p:notesMasterIdLst>
  <p:handoutMasterIdLst>
    <p:handoutMasterId r:id="rId72"/>
  </p:handoutMasterIdLst>
  <p:sldIdLst>
    <p:sldId id="375" r:id="rId3"/>
    <p:sldId id="394" r:id="rId4"/>
    <p:sldId id="378" r:id="rId5"/>
    <p:sldId id="342" r:id="rId6"/>
    <p:sldId id="382" r:id="rId7"/>
    <p:sldId id="395" r:id="rId8"/>
    <p:sldId id="396" r:id="rId9"/>
    <p:sldId id="397" r:id="rId10"/>
    <p:sldId id="398" r:id="rId11"/>
    <p:sldId id="399" r:id="rId12"/>
    <p:sldId id="400" r:id="rId13"/>
    <p:sldId id="401" r:id="rId14"/>
    <p:sldId id="402" r:id="rId15"/>
    <p:sldId id="379" r:id="rId16"/>
    <p:sldId id="403" r:id="rId17"/>
    <p:sldId id="404" r:id="rId18"/>
    <p:sldId id="405" r:id="rId19"/>
    <p:sldId id="406" r:id="rId20"/>
    <p:sldId id="407" r:id="rId21"/>
    <p:sldId id="408" r:id="rId22"/>
    <p:sldId id="409" r:id="rId23"/>
    <p:sldId id="410" r:id="rId24"/>
    <p:sldId id="411" r:id="rId25"/>
    <p:sldId id="412" r:id="rId26"/>
    <p:sldId id="413" r:id="rId27"/>
    <p:sldId id="414" r:id="rId28"/>
    <p:sldId id="415" r:id="rId29"/>
    <p:sldId id="416" r:id="rId30"/>
    <p:sldId id="417" r:id="rId31"/>
    <p:sldId id="418" r:id="rId32"/>
    <p:sldId id="419" r:id="rId33"/>
    <p:sldId id="421" r:id="rId34"/>
    <p:sldId id="420" r:id="rId35"/>
    <p:sldId id="422" r:id="rId36"/>
    <p:sldId id="423" r:id="rId37"/>
    <p:sldId id="424" r:id="rId38"/>
    <p:sldId id="425" r:id="rId39"/>
    <p:sldId id="426" r:id="rId40"/>
    <p:sldId id="427" r:id="rId41"/>
    <p:sldId id="428" r:id="rId42"/>
    <p:sldId id="429" r:id="rId43"/>
    <p:sldId id="430" r:id="rId44"/>
    <p:sldId id="431" r:id="rId45"/>
    <p:sldId id="432" r:id="rId46"/>
    <p:sldId id="433" r:id="rId47"/>
    <p:sldId id="434" r:id="rId48"/>
    <p:sldId id="435" r:id="rId49"/>
    <p:sldId id="437" r:id="rId50"/>
    <p:sldId id="436" r:id="rId51"/>
    <p:sldId id="438" r:id="rId52"/>
    <p:sldId id="439" r:id="rId53"/>
    <p:sldId id="441" r:id="rId54"/>
    <p:sldId id="442" r:id="rId55"/>
    <p:sldId id="443" r:id="rId56"/>
    <p:sldId id="444" r:id="rId57"/>
    <p:sldId id="445" r:id="rId58"/>
    <p:sldId id="446" r:id="rId59"/>
    <p:sldId id="447" r:id="rId60"/>
    <p:sldId id="448" r:id="rId61"/>
    <p:sldId id="380" r:id="rId62"/>
    <p:sldId id="449" r:id="rId63"/>
    <p:sldId id="450" r:id="rId64"/>
    <p:sldId id="451" r:id="rId65"/>
    <p:sldId id="452" r:id="rId66"/>
    <p:sldId id="453" r:id="rId67"/>
    <p:sldId id="454" r:id="rId68"/>
    <p:sldId id="455" r:id="rId69"/>
    <p:sldId id="302" r:id="rId70"/>
  </p:sldIdLst>
  <p:sldSz cx="12192000" cy="6858000"/>
  <p:notesSz cx="6858000" cy="9144000"/>
  <p:custDataLst>
    <p:tags r:id="rId7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6E3E5"/>
    <a:srgbClr val="F3F3F3"/>
    <a:srgbClr val="809DBF"/>
    <a:srgbClr val="616C85"/>
    <a:srgbClr val="D4DDE9"/>
    <a:srgbClr val="4C5568"/>
    <a:srgbClr val="DBE3ED"/>
    <a:srgbClr val="EFF4C0"/>
    <a:srgbClr val="BCD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D134B8-2364-427E-B464-9B8E6BF5BB06}" styleName="表样式 1 25">
    <a:wholeTbl>
      <a:tcTxStyle>
        <a:fontRef idx="none">
          <a:schemeClr val="tx1"/>
        </a:fontRef>
      </a:tcTxStyle>
      <a:tcStyle>
        <a:tcBdr>
          <a:left>
            <a:ln w="9525" cmpd="sng">
              <a:solidFill>
                <a:srgbClr val="808080"/>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w="9525" cmpd="sng">
              <a:solidFill>
                <a:srgbClr val="808080">
                  <a:lumMod val="40000"/>
                  <a:lumOff val="60000"/>
                </a:srgbClr>
              </a:solidFill>
              <a:prstDash val="solid"/>
            </a:ln>
          </a:insideH>
          <a:insideV>
            <a:ln w="9525" cmpd="sng">
              <a:solidFill>
                <a:srgbClr val="808080">
                  <a:lumMod val="40000"/>
                  <a:lumOff val="60000"/>
                </a:srgbClr>
              </a:solidFill>
              <a:prstDash val="solid"/>
            </a:ln>
          </a:insideV>
        </a:tcBdr>
        <a:fill>
          <a:solidFill>
            <a:schemeClr val="bg1">
              <a:alpha val="0"/>
            </a:schemeClr>
          </a:solidFill>
        </a:fill>
      </a:tcStyle>
    </a:wholeTbl>
    <a:band2H>
      <a:tcStyle>
        <a:tcBdr/>
        <a:fill>
          <a:solidFill>
            <a:srgbClr val="808080">
              <a:alpha val="25000"/>
              <a:lumMod val="40000"/>
              <a:lumOff val="60000"/>
            </a:srgbClr>
          </a:solidFill>
        </a:fill>
      </a:tcStyle>
    </a:band2H>
    <a:band1V>
      <a:tcStyle>
        <a:tcBdr/>
        <a:fill>
          <a:solidFill>
            <a:srgbClr val="808080">
              <a:alpha val="25000"/>
              <a:lumMod val="40000"/>
              <a:lumOff val="60000"/>
            </a:srgbClr>
          </a:solidFill>
        </a:fill>
      </a:tcStyle>
    </a:band1V>
    <a:band2V>
      <a:tcStyle>
        <a:tcBdr/>
        <a:fill>
          <a:solidFill>
            <a:schemeClr val="bg1">
              <a:alpha val="0"/>
            </a:schemeClr>
          </a:solidFill>
        </a:fill>
      </a:tcStyle>
    </a:band2V>
    <a:lastCol>
      <a:tcTxStyle b="on">
        <a:fontRef idx="none">
          <a:schemeClr val="tx1"/>
        </a:fontRef>
      </a:tcTxStyle>
      <a:tcStyle>
        <a:tcBdr>
          <a:left>
            <a:ln w="9525" cmpd="sng">
              <a:solidFill>
                <a:srgbClr val="808080">
                  <a:lumMod val="40000"/>
                  <a:lumOff val="60000"/>
                </a:srgbClr>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w="9525" cmpd="sng">
              <a:solidFill>
                <a:srgbClr val="808080">
                  <a:lumMod val="40000"/>
                  <a:lumOff val="60000"/>
                </a:srgbClr>
              </a:solidFill>
              <a:prstDash val="solid"/>
            </a:ln>
          </a:insideH>
          <a:insideV>
            <a:ln>
              <a:noFill/>
            </a:ln>
          </a:insideV>
        </a:tcBdr>
        <a:fill>
          <a:solidFill>
            <a:srgbClr val="808080">
              <a:alpha val="40000"/>
              <a:lumMod val="40000"/>
              <a:lumOff val="60000"/>
            </a:srgbClr>
          </a:solidFill>
        </a:fill>
      </a:tcStyle>
    </a:lastCol>
    <a:firstCol>
      <a:tcTxStyle b="on">
        <a:fontRef idx="none">
          <a:schemeClr val="tx1"/>
        </a:fontRef>
      </a:tcTxStyle>
      <a:tcStyle>
        <a:tcBdr>
          <a:left>
            <a:ln w="9525" cmpd="sng">
              <a:solidFill>
                <a:srgbClr val="808080"/>
              </a:solidFill>
              <a:prstDash val="solid"/>
            </a:ln>
          </a:left>
          <a:right>
            <a:ln w="9525" cmpd="sng">
              <a:solidFill>
                <a:srgbClr val="808080">
                  <a:lumMod val="40000"/>
                  <a:lumOff val="60000"/>
                </a:srgbClr>
              </a:solidFill>
              <a:prstDash val="solid"/>
            </a:ln>
          </a:right>
          <a:top>
            <a:ln w="9525" cmpd="sng">
              <a:solidFill>
                <a:srgbClr val="808080"/>
              </a:solidFill>
              <a:prstDash val="solid"/>
            </a:ln>
          </a:top>
          <a:bottom>
            <a:ln w="9525" cmpd="sng">
              <a:solidFill>
                <a:srgbClr val="808080"/>
              </a:solidFill>
              <a:prstDash val="solid"/>
            </a:ln>
          </a:bottom>
          <a:insideH>
            <a:ln w="9525" cmpd="sng">
              <a:solidFill>
                <a:srgbClr val="808080">
                  <a:lumMod val="40000"/>
                  <a:lumOff val="60000"/>
                </a:srgbClr>
              </a:solidFill>
              <a:prstDash val="solid"/>
            </a:ln>
          </a:insideH>
          <a:insideV>
            <a:ln>
              <a:noFill/>
            </a:ln>
          </a:insideV>
        </a:tcBdr>
        <a:fill>
          <a:solidFill>
            <a:srgbClr val="808080">
              <a:alpha val="40000"/>
              <a:lumMod val="40000"/>
              <a:lumOff val="60000"/>
            </a:srgbClr>
          </a:solidFill>
        </a:fill>
      </a:tcStyle>
    </a:firstCol>
    <a:lastRow>
      <a:tcTxStyle b="on">
        <a:fontRef idx="none">
          <a:srgbClr val="808080"/>
        </a:fontRef>
      </a:tcTxStyle>
      <a:tcStyle>
        <a:tcBdr>
          <a:left>
            <a:ln w="9525" cmpd="sng">
              <a:solidFill>
                <a:srgbClr val="808080"/>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a:noFill/>
            </a:ln>
          </a:insideH>
          <a:insideV>
            <a:ln>
              <a:noFill/>
            </a:ln>
          </a:insideV>
        </a:tcBdr>
        <a:fill>
          <a:solidFill>
            <a:schemeClr val="bg1">
              <a:alpha val="0"/>
            </a:schemeClr>
          </a:solidFill>
        </a:fill>
      </a:tcStyle>
    </a:lastRow>
    <a:seCell>
      <a:tcStyle>
        <a:tcBdr>
          <a:left>
            <a:ln w="9525" cmpd="sng">
              <a:solidFill>
                <a:srgbClr val="808080">
                  <a:lumMod val="40000"/>
                  <a:lumOff val="60000"/>
                </a:srgbClr>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a:noFill/>
            </a:ln>
          </a:insideH>
          <a:insideV>
            <a:ln>
              <a:noFill/>
            </a:ln>
          </a:insideV>
        </a:tcBdr>
        <a:fill>
          <a:solidFill>
            <a:schemeClr val="bg1">
              <a:alpha val="0"/>
            </a:schemeClr>
          </a:solidFill>
        </a:fill>
      </a:tcStyle>
    </a:seCell>
    <a:swCell>
      <a:tcTxStyle b="on">
        <a:fontRef idx="none">
          <a:srgbClr val="808080"/>
        </a:fontRef>
      </a:tcTxStyle>
      <a:tcStyle>
        <a:tcBdr>
          <a:left>
            <a:ln w="9525" cmpd="sng">
              <a:solidFill>
                <a:srgbClr val="808080"/>
              </a:solidFill>
              <a:prstDash val="solid"/>
            </a:ln>
          </a:left>
          <a:right>
            <a:ln w="9525" cmpd="sng">
              <a:solidFill>
                <a:srgbClr val="808080">
                  <a:lumMod val="40000"/>
                  <a:lumOff val="60000"/>
                </a:srgbClr>
              </a:solidFill>
              <a:prstDash val="solid"/>
            </a:ln>
          </a:right>
          <a:top>
            <a:ln w="9525" cmpd="sng">
              <a:solidFill>
                <a:srgbClr val="808080"/>
              </a:solidFill>
              <a:prstDash val="solid"/>
            </a:ln>
          </a:top>
          <a:bottom>
            <a:ln w="9525" cmpd="sng">
              <a:solidFill>
                <a:srgbClr val="808080"/>
              </a:solidFill>
              <a:prstDash val="solid"/>
            </a:ln>
          </a:bottom>
          <a:insideH>
            <a:ln>
              <a:noFill/>
            </a:ln>
          </a:insideH>
          <a:insideV>
            <a:ln>
              <a:noFill/>
            </a:ln>
          </a:insideV>
        </a:tcBdr>
        <a:fill>
          <a:solidFill>
            <a:schemeClr val="bg1">
              <a:alpha val="0"/>
            </a:schemeClr>
          </a:solidFill>
        </a:fill>
      </a:tcStyle>
    </a:swCell>
    <a:firstRow>
      <a:tcTxStyle b="on">
        <a:fontRef idx="none">
          <a:schemeClr val="bg1"/>
        </a:fontRef>
      </a:tcTxStyle>
      <a:tcStyle>
        <a:tcBdr>
          <a:left>
            <a:ln w="9525" cmpd="sng">
              <a:solidFill>
                <a:srgbClr val="808080"/>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solidFill>
              <a:prstDash val="solid"/>
            </a:ln>
          </a:bottom>
          <a:insideH>
            <a:ln>
              <a:noFill/>
            </a:ln>
          </a:insideH>
          <a:insideV>
            <a:ln w="9525" cmpd="sng">
              <a:solidFill>
                <a:srgbClr val="808080">
                  <a:lumMod val="40000"/>
                  <a:lumOff val="60000"/>
                </a:srgbClr>
              </a:solidFill>
              <a:prstDash val="solid"/>
            </a:ln>
          </a:insideV>
        </a:tcBdr>
        <a:fill>
          <a:solidFill>
            <a:srgbClr val="808080"/>
          </a:solidFill>
        </a:fill>
      </a:tcStyle>
    </a:firstRow>
    <a:neCell>
      <a:tcStyle>
        <a:tcBdr>
          <a:left>
            <a:ln w="9525" cmpd="sng">
              <a:solidFill>
                <a:srgbClr val="808080">
                  <a:lumMod val="40000"/>
                  <a:lumOff val="60000"/>
                </a:srgbClr>
              </a:solidFill>
              <a:prstDash val="solid"/>
            </a:ln>
          </a:left>
          <a:right>
            <a:ln w="9525" cmpd="sng">
              <a:solidFill>
                <a:srgbClr val="808080"/>
              </a:solidFill>
              <a:prstDash val="solid"/>
            </a:ln>
          </a:right>
          <a:top>
            <a:ln w="9525" cmpd="sng">
              <a:solidFill>
                <a:srgbClr val="808080"/>
              </a:solidFill>
              <a:prstDash val="solid"/>
            </a:ln>
          </a:top>
          <a:bottom>
            <a:ln w="9525" cmpd="sng">
              <a:solidFill>
                <a:srgbClr val="808080">
                  <a:lumMod val="40000"/>
                  <a:lumOff val="60000"/>
                </a:srgbClr>
              </a:solidFill>
              <a:prstDash val="solid"/>
            </a:ln>
          </a:bottom>
          <a:insideH>
            <a:ln>
              <a:noFill/>
            </a:ln>
          </a:insideH>
          <a:insideV>
            <a:ln>
              <a:noFill/>
            </a:ln>
          </a:insideV>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94" autoAdjust="0"/>
    <p:restoredTop sz="94660"/>
  </p:normalViewPr>
  <p:slideViewPr>
    <p:cSldViewPr snapToGrid="0">
      <p:cViewPr varScale="1">
        <p:scale>
          <a:sx n="67" d="100"/>
          <a:sy n="67"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6" Type="http://schemas.openxmlformats.org/officeDocument/2006/relationships/tags" Target="tags/tag150.xml"/><Relationship Id="rId75" Type="http://schemas.openxmlformats.org/officeDocument/2006/relationships/tableStyles" Target="tableStyles.xml"/><Relationship Id="rId74" Type="http://schemas.openxmlformats.org/officeDocument/2006/relationships/viewProps" Target="viewProps.xml"/><Relationship Id="rId73" Type="http://schemas.openxmlformats.org/officeDocument/2006/relationships/presProps" Target="presProps.xml"/><Relationship Id="rId72" Type="http://schemas.openxmlformats.org/officeDocument/2006/relationships/handoutMaster" Target="handoutMasters/handoutMaster1.xml"/><Relationship Id="rId71" Type="http://schemas.openxmlformats.org/officeDocument/2006/relationships/notesMaster" Target="notesMasters/notesMaster1.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srcRect l="1697" t="9725" r="5943" b="4161"/>
          <a:stretch>
            <a:fillRect/>
          </a:stretch>
        </p:blipFill>
        <p:spPr>
          <a:xfrm>
            <a:off x="0" y="0"/>
            <a:ext cx="12192000" cy="6858000"/>
          </a:xfrm>
          <a:prstGeom prst="rect">
            <a:avLst/>
          </a:prstGeom>
        </p:spPr>
      </p:pic>
      <p:sp>
        <p:nvSpPr>
          <p:cNvPr id="10" name="矩形 9"/>
          <p:cNvSpPr/>
          <p:nvPr userDrawn="1"/>
        </p:nvSpPr>
        <p:spPr>
          <a:xfrm>
            <a:off x="0" y="283700"/>
            <a:ext cx="12192000" cy="619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27DE56F-97BC-45AD-919B-E3BF4153A6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E032E2-F31A-44CF-9F48-F4EC86D75B67}" type="slidenum">
              <a:rPr lang="zh-CN" altLang="en-US" smtClean="0"/>
            </a:fld>
            <a:endParaRPr lang="zh-CN" altLang="en-US"/>
          </a:p>
        </p:txBody>
      </p:sp>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71700"/>
            <a:ext cx="12192000" cy="4686300"/>
          </a:xfrm>
          <a:prstGeom prst="rect">
            <a:avLst/>
          </a:prstGeom>
          <a:solidFill>
            <a:srgbClr val="72A5FD"/>
          </a:solidFill>
        </p:spPr>
      </p:pic>
      <p:sp>
        <p:nvSpPr>
          <p:cNvPr id="11" name="矩形 10"/>
          <p:cNvSpPr/>
          <p:nvPr userDrawn="1"/>
        </p:nvSpPr>
        <p:spPr>
          <a:xfrm>
            <a:off x="0" y="-1"/>
            <a:ext cx="12192000" cy="4343401"/>
          </a:xfrm>
          <a:prstGeom prst="rect">
            <a:avLst/>
          </a:prstGeom>
          <a:gradFill>
            <a:gsLst>
              <a:gs pos="72548">
                <a:srgbClr val="6D99E0">
                  <a:alpha val="80000"/>
                </a:srgbClr>
              </a:gs>
              <a:gs pos="0">
                <a:srgbClr val="396EBD"/>
              </a:gs>
              <a:gs pos="97345">
                <a:srgbClr val="72A5FD">
                  <a:alpha val="0"/>
                </a:srgbClr>
              </a:gs>
              <a:gs pos="60000">
                <a:srgbClr val="6A93D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2685" b="12939"/>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矩形: 圆角 15"/>
          <p:cNvSpPr/>
          <p:nvPr userDrawn="1"/>
        </p:nvSpPr>
        <p:spPr>
          <a:xfrm>
            <a:off x="1" y="0"/>
            <a:ext cx="12192000" cy="6858000"/>
          </a:xfrm>
          <a:prstGeom prst="roundRect">
            <a:avLst>
              <a:gd name="adj" fmla="val 0"/>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userDrawn="1"/>
        </p:nvCxnSpPr>
        <p:spPr>
          <a:xfrm>
            <a:off x="730250" y="546100"/>
            <a:ext cx="10731500" cy="0"/>
          </a:xfrm>
          <a:prstGeom prst="line">
            <a:avLst/>
          </a:prstGeom>
          <a:ln>
            <a:solidFill>
              <a:srgbClr val="616C85"/>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E28-24DE-4729-BB9D-79407B086D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8CC7-043E-4376-96B4-02406E99DA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image" Target="../media/image5.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45.xml"/><Relationship Id="rId1" Type="http://schemas.openxmlformats.org/officeDocument/2006/relationships/tags" Target="../tags/tag44.xml"/></Relationships>
</file>

<file path=ppt/slides/_rels/slide16.xml.rels><?xml version="1.0" encoding="UTF-8" standalone="yes"?>
<Relationships xmlns="http://schemas.openxmlformats.org/package/2006/relationships"><Relationship Id="rId9" Type="http://schemas.openxmlformats.org/officeDocument/2006/relationships/tags" Target="../tags/tag56.xml"/><Relationship Id="rId8" Type="http://schemas.openxmlformats.org/officeDocument/2006/relationships/tags" Target="../tags/tag55.xml"/><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7" Type="http://schemas.openxmlformats.org/officeDocument/2006/relationships/slideLayout" Target="../slideLayouts/slideLayout3.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image" Target="../media/image5.png"/><Relationship Id="rId13" Type="http://schemas.openxmlformats.org/officeDocument/2006/relationships/image" Target="../media/image4.png"/><Relationship Id="rId12" Type="http://schemas.openxmlformats.org/officeDocument/2006/relationships/tags" Target="../tags/tag59.xml"/><Relationship Id="rId11" Type="http://schemas.openxmlformats.org/officeDocument/2006/relationships/tags" Target="../tags/tag58.xml"/><Relationship Id="rId10" Type="http://schemas.openxmlformats.org/officeDocument/2006/relationships/tags" Target="../tags/tag57.xml"/><Relationship Id="rId1" Type="http://schemas.openxmlformats.org/officeDocument/2006/relationships/tags" Target="../tags/tag48.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image" Target="../media/image5.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image" Target="../media/image5.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image" Target="../media/image5.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69.xml"/><Relationship Id="rId3" Type="http://schemas.openxmlformats.org/officeDocument/2006/relationships/tags" Target="../tags/tag68.xml"/><Relationship Id="rId2" Type="http://schemas.openxmlformats.org/officeDocument/2006/relationships/image" Target="../media/image5.pn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image" Target="../media/image5.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image" Target="../media/image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image" Target="../media/image5.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image" Target="../media/image5.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image" Target="../media/image5.pn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1.xml"/><Relationship Id="rId3" Type="http://schemas.openxmlformats.org/officeDocument/2006/relationships/tags" Target="../tags/tag80.xml"/><Relationship Id="rId2" Type="http://schemas.openxmlformats.org/officeDocument/2006/relationships/image" Target="../media/image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image" Target="../media/image5.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image" Target="../media/image5.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5" Type="http://schemas.openxmlformats.org/officeDocument/2006/relationships/slideLayout" Target="../slideLayouts/slideLayout2.xml"/><Relationship Id="rId14" Type="http://schemas.openxmlformats.org/officeDocument/2006/relationships/image" Target="../media/image5.png"/><Relationship Id="rId13" Type="http://schemas.openxmlformats.org/officeDocument/2006/relationships/image" Target="../media/image4.png"/><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9.xml"/><Relationship Id="rId3" Type="http://schemas.openxmlformats.org/officeDocument/2006/relationships/tags" Target="../tags/tag88.xml"/><Relationship Id="rId2" Type="http://schemas.openxmlformats.org/officeDocument/2006/relationships/image" Target="../media/image5.png"/><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image" Target="../media/image5.pn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image" Target="../media/image5.png"/><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5.xml"/><Relationship Id="rId3" Type="http://schemas.openxmlformats.org/officeDocument/2006/relationships/tags" Target="../tags/tag94.xml"/><Relationship Id="rId2" Type="http://schemas.openxmlformats.org/officeDocument/2006/relationships/image" Target="../media/image5.pn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7.xml"/><Relationship Id="rId3" Type="http://schemas.openxmlformats.org/officeDocument/2006/relationships/tags" Target="../tags/tag96.xml"/><Relationship Id="rId2" Type="http://schemas.openxmlformats.org/officeDocument/2006/relationships/image" Target="../media/image5.png"/><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image" Target="../media/image5.png"/><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image" Target="../media/image5.png"/><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image" Target="../media/image5.png"/><Relationship Id="rId1" Type="http://schemas.openxmlformats.org/officeDocument/2006/relationships/image" Target="../media/image4.pn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image" Target="../media/image5.png"/><Relationship Id="rId1" Type="http://schemas.openxmlformats.org/officeDocument/2006/relationships/image" Target="../media/image4.png"/></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image" Target="../media/image5.png"/><Relationship Id="rId1" Type="http://schemas.openxmlformats.org/officeDocument/2006/relationships/image" Target="../media/image4.png"/></Relationships>
</file>

<file path=ppt/slides/_rels/slide4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image" Target="../media/image5.png"/><Relationship Id="rId1" Type="http://schemas.openxmlformats.org/officeDocument/2006/relationships/image" Target="../media/image4.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12.xml"/><Relationship Id="rId2" Type="http://schemas.openxmlformats.org/officeDocument/2006/relationships/image" Target="../media/image5.png"/><Relationship Id="rId1" Type="http://schemas.openxmlformats.org/officeDocument/2006/relationships/image" Target="../media/image4.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13.xml"/><Relationship Id="rId2" Type="http://schemas.openxmlformats.org/officeDocument/2006/relationships/image" Target="../media/image5.png"/><Relationship Id="rId1" Type="http://schemas.openxmlformats.org/officeDocument/2006/relationships/image" Target="../media/image4.png"/></Relationships>
</file>

<file path=ppt/slides/_rels/slide4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image" Target="../media/image5.png"/><Relationship Id="rId1" Type="http://schemas.openxmlformats.org/officeDocument/2006/relationships/image" Target="../media/image4.png"/></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image" Target="../media/image5.png"/><Relationship Id="rId1" Type="http://schemas.openxmlformats.org/officeDocument/2006/relationships/image" Target="../media/image4.png"/></Relationships>
</file>

<file path=ppt/slides/_rels/slide4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6.png"/><Relationship Id="rId3" Type="http://schemas.openxmlformats.org/officeDocument/2006/relationships/tags" Target="../tags/tag118.xml"/><Relationship Id="rId2" Type="http://schemas.openxmlformats.org/officeDocument/2006/relationships/image" Target="../media/image5.png"/><Relationship Id="rId1" Type="http://schemas.openxmlformats.org/officeDocument/2006/relationships/image" Target="../media/image4.png"/></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7.png"/><Relationship Id="rId3" Type="http://schemas.openxmlformats.org/officeDocument/2006/relationships/tags" Target="../tags/tag119.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4.xml"/><Relationship Id="rId1" Type="http://schemas.openxmlformats.org/officeDocument/2006/relationships/tags" Target="../tags/tag13.xml"/></Relationships>
</file>

<file path=ppt/slides/_rels/slide5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8.png"/><Relationship Id="rId3" Type="http://schemas.openxmlformats.org/officeDocument/2006/relationships/tags" Target="../tags/tag120.xml"/><Relationship Id="rId2" Type="http://schemas.openxmlformats.org/officeDocument/2006/relationships/image" Target="../media/image5.png"/><Relationship Id="rId1" Type="http://schemas.openxmlformats.org/officeDocument/2006/relationships/image" Target="../media/image4.png"/></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1.xml"/><Relationship Id="rId2" Type="http://schemas.openxmlformats.org/officeDocument/2006/relationships/image" Target="../media/image5.png"/><Relationship Id="rId1" Type="http://schemas.openxmlformats.org/officeDocument/2006/relationships/image" Target="../media/image4.png"/></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2.xml"/><Relationship Id="rId2" Type="http://schemas.openxmlformats.org/officeDocument/2006/relationships/image" Target="../media/image5.png"/><Relationship Id="rId1" Type="http://schemas.openxmlformats.org/officeDocument/2006/relationships/image" Target="../media/image4.png"/></Relationships>
</file>

<file path=ppt/slides/_rels/slide5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tags" Target="../tags/tag123.xml"/></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6.xml"/><Relationship Id="rId2" Type="http://schemas.openxmlformats.org/officeDocument/2006/relationships/image" Target="../media/image5.png"/><Relationship Id="rId1" Type="http://schemas.openxmlformats.org/officeDocument/2006/relationships/image" Target="../media/image4.png"/></Relationships>
</file>

<file path=ppt/slides/_rels/slide5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7.xml"/><Relationship Id="rId2" Type="http://schemas.openxmlformats.org/officeDocument/2006/relationships/image" Target="../media/image5.png"/><Relationship Id="rId1" Type="http://schemas.openxmlformats.org/officeDocument/2006/relationships/image" Target="../media/image4.png"/></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8.xml"/><Relationship Id="rId2" Type="http://schemas.openxmlformats.org/officeDocument/2006/relationships/image" Target="../media/image5.png"/><Relationship Id="rId1" Type="http://schemas.openxmlformats.org/officeDocument/2006/relationships/image" Target="../media/image4.pn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tags" Target="../tags/tag129.xml"/><Relationship Id="rId2" Type="http://schemas.openxmlformats.org/officeDocument/2006/relationships/image" Target="../media/image5.png"/><Relationship Id="rId1" Type="http://schemas.openxmlformats.org/officeDocument/2006/relationships/image" Target="../media/image4.png"/></Relationships>
</file>

<file path=ppt/slides/_rels/slide58.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image" Target="../media/image5.png"/><Relationship Id="rId1" Type="http://schemas.openxmlformats.org/officeDocument/2006/relationships/image" Target="../media/image4.png"/></Relationships>
</file>

<file path=ppt/slides/_rels/slide5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image" Target="../media/image5.png"/><Relationship Id="rId1" Type="http://schemas.openxmlformats.org/officeDocument/2006/relationships/image" Target="../media/image4.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61.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35.xml"/><Relationship Id="rId1" Type="http://schemas.openxmlformats.org/officeDocument/2006/relationships/tags" Target="../tags/tag134.xml"/></Relationships>
</file>

<file path=ppt/slides/_rels/slide62.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image" Target="../media/image5.png"/><Relationship Id="rId1" Type="http://schemas.openxmlformats.org/officeDocument/2006/relationships/image" Target="../media/image4.png"/></Relationships>
</file>

<file path=ppt/slides/_rels/slide6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image" Target="../media/image5.png"/><Relationship Id="rId1" Type="http://schemas.openxmlformats.org/officeDocument/2006/relationships/image" Target="../media/image4.png"/></Relationships>
</file>

<file path=ppt/slides/_rels/slide6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image" Target="../media/image5.png"/><Relationship Id="rId1" Type="http://schemas.openxmlformats.org/officeDocument/2006/relationships/image" Target="../media/image4.png"/></Relationships>
</file>

<file path=ppt/slides/_rels/slide6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image" Target="../media/image5.png"/><Relationship Id="rId1" Type="http://schemas.openxmlformats.org/officeDocument/2006/relationships/image" Target="../media/image4.png"/></Relationships>
</file>

<file path=ppt/slides/_rels/slide6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image" Target="../media/image5.png"/><Relationship Id="rId1" Type="http://schemas.openxmlformats.org/officeDocument/2006/relationships/image" Target="../media/image4.png"/></Relationships>
</file>

<file path=ppt/slides/_rels/slide6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image" Target="../media/image5.png"/><Relationship Id="rId1" Type="http://schemas.openxmlformats.org/officeDocument/2006/relationships/image" Target="../media/image4.png"/></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image" Target="../media/image5.png"/><Relationship Id="rId15" Type="http://schemas.openxmlformats.org/officeDocument/2006/relationships/slideLayout" Target="../slideLayouts/slideLayout3.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tags" Target="../tags/tag29.xml"/><Relationship Id="rId10" Type="http://schemas.openxmlformats.org/officeDocument/2006/relationships/tags" Target="../tags/tag28.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
        <p:nvSpPr>
          <p:cNvPr id="46" name="矩形: 圆角 45"/>
          <p:cNvSpPr/>
          <p:nvPr/>
        </p:nvSpPr>
        <p:spPr>
          <a:xfrm>
            <a:off x="4485640" y="32378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3331696" y="1681784"/>
            <a:ext cx="5528608" cy="553720"/>
          </a:xfrm>
          <a:prstGeom prst="rect">
            <a:avLst/>
          </a:prstGeom>
          <a:noFill/>
        </p:spPr>
        <p:txBody>
          <a:bodyPr wrap="square" lIns="0" tIns="0" rIns="0" bIns="0" rtlCol="0">
            <a:spAutoFit/>
          </a:bodyPr>
          <a:lstStyle/>
          <a:p>
            <a:pPr algn="dist"/>
            <a:r>
              <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rPr>
              <a:t>小学数学教学设计与实施</a:t>
            </a:r>
            <a:endPar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3332480" y="2299970"/>
            <a:ext cx="5527675" cy="245745"/>
          </a:xfrm>
          <a:prstGeom prst="rect">
            <a:avLst/>
          </a:prstGeom>
          <a:noFill/>
        </p:spPr>
        <p:txBody>
          <a:bodyPr wrap="square" lIns="0" tIns="0" rIns="0" bIns="0" rtlCol="0">
            <a:spAutoFit/>
          </a:bodyPr>
          <a:lstStyle/>
          <a:p>
            <a:pPr algn="ctr"/>
            <a:r>
              <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rPr>
              <a:t>XIAO XUE SHU XUE JIAO XUE SHE JI YU SHI SHI</a:t>
            </a:r>
            <a:endPar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5634389" y="2832975"/>
            <a:ext cx="923223" cy="95250"/>
            <a:chOff x="10961036" y="223119"/>
            <a:chExt cx="1846446" cy="190500"/>
          </a:xfrm>
          <a:solidFill>
            <a:srgbClr val="616C85"/>
          </a:solidFill>
        </p:grpSpPr>
        <p:sp>
          <p:nvSpPr>
            <p:cNvPr id="51" name="矩形: 圆角 50"/>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矩形: 圆角 51"/>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矩形: 圆角 52"/>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矩形: 圆角 53"/>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矩形: 圆角 54"/>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矩形: 圆角 55"/>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 name="组合 5"/>
          <p:cNvGrpSpPr/>
          <p:nvPr/>
        </p:nvGrpSpPr>
        <p:grpSpPr>
          <a:xfrm>
            <a:off x="4880610" y="3234055"/>
            <a:ext cx="2432050" cy="375285"/>
            <a:chOff x="3164" y="4033"/>
            <a:chExt cx="17251" cy="2662"/>
          </a:xfrm>
        </p:grpSpPr>
        <p:pic>
          <p:nvPicPr>
            <p:cNvPr id="4" name="图片 3" descr="LOGO图标"/>
            <p:cNvPicPr>
              <a:picLocks noChangeAspect="1"/>
            </p:cNvPicPr>
            <p:nvPr/>
          </p:nvPicPr>
          <p:blipFill>
            <a:blip r:embed="rId2"/>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3"/>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617093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有助于教师更有效地达成小学数学课堂教学目标</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现如今，小学数学课堂教学中</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教教材</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的情况依然存在。主要表现为：有的教师的课堂教学与教材的内容、顺序完全一致，缺乏针对特定教学对象、针对教师自己教学特点的再改造，缺乏独立的思考，而仅仅成为教材知识的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传递者</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种教学是难以取得令人满意的教学效果的。还有的教师并未掌握科学的教学设计方法，在教学设计中更多关注学科知识本身，未能较好地分析学生的学情，设计的教学活动也脱离于学生主体之外，致使教学实施过程无法摆脱</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教师中心</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的窠臼，学生学习效率较为低下。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应意识到，自己的工作不仅在于教授知识，更在于要有效提升小学生的数学素养，达到育人目标。实现这一目标需要教师实施高质量的教学，而好的教学设计是实现高质量教学的重要保证。一方面，教学设计是将教学原理转化为教学实践的重要纽带，小学数学教师在课前针对学情，进行完备、科学的教学设计，可使教学更符合小学数学教育和小学生认知思维发展的基本规律，从而让课堂教学效果事半功倍。另一方面，教学设计需要对教学各要素进行系统化的分析与设计，这在一定程度上解决了小学数学课堂中应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教什么</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怎么教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的基本问题，避免了教师在数学课堂中的随意性，这些都有助于教学目标的达成和小学生数学核心素养的发展。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64312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有助于教师更快速地发展专业水平</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专业水平的高低对教学成效有着直接的影响，但教师的专业水平并不是随着教学实践经历的增加就会自然而然地提升，而是与教师在教学实践中的学习、领悟和反思有着密切的联系。这也是同批入职的教师在后续的教学实践中他们的专业水平会存在显著差异的重要原因。如果教师在教学实践中能深入思考，以知识点的教学为中心，不断丰富教学知识，不断尝试教学方式，找到契合自身的教学风格，其专业水平就会获得较快的提升，而认真思考、精心设计教学设计就是实现这一目标的重要途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教学设计中，教师需要查阅资料以充实专业知识的储备，并从各个角度进行分析和思考；教学实践完成后，教师要针对教学设计中预设的效果与实际效果的差异开展反思，从中获得有益经验。因此，设计教学的过程是丰富学科教学知识的过程，是更好地了解学生数学基础和认知特征的过程，是提高教师教学反思能力和分析能力的过程，也是树立更合理的教育观的过程。在这一过程中，教师对教学的深入思考和充分准备是提升其专业水平的重要方式。</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64312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有助于教师更快速地发展专业水平</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能力是教师专业能力的重要组成部分，设计教学的过程与教师的信念、知识和其他能力都密切相关，也是教师专业水平的重要体现。教学设计可以帮助教师更好地熟悉小学数学教学内容，厘清小学数学知识点之间的逻辑联系，更好地把握哪些知识点会在哪个年级学习，从而避免出现知识顺序颠倒的教学错误；同时，教学设计还可以帮助教师更准确地分析小学生在学习该知识点时可能出现的困难和错误，树立科学的儿童数学学习观，并进一步丰富其实践性知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数学虽然在学科知识层面相对简单，但是在教学难度上却很有挑战。一个人会解题不见得就会教学，一些成年人觉得很好理解的知识点，对于小学生来说理解起来就会存在困难。小学数学的教学不是教师把知识讲清楚就可以了，而是要让学生能听明白，真正理解并掌握所学的内容，进而能使其灵活运用知识并进行迁移，这就需要教师深入研究，积累丰富的教学知识，并发展相应的专业能力，而教学设计可以很好地帮助教师实现这些目标。</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64312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有助于教师更快速地发展专业水平</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由此可见，教学设计不仅是教师教学的前提，是高质量教学的关键，也是教师专业发展的重要支撑。教师应充分认识到教学设计的重要性，认真对待教学设计，而不是简单阅读完教材，完成课件制作，或者直接使用学校统一撰写的教学设计和统一制作的教学课件，就去上课。小学数学课堂教学对教师的专业有着较高的要求，教师自己不仅要理解学科知识，还要通过精心的教学设计，帮助学生理解学科知识，达成学科育人目标，这不仅是小学数学课程目标落实的需要，也是学生数学素养发展的需要，还是小学数学教师专业发展的需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8" name="看电脑小人"/>
          <p:cNvSpPr/>
          <p:nvPr>
            <p:custDataLst>
              <p:tags r:id="rId5"/>
            </p:custDataLst>
          </p:nvPr>
        </p:nvSpPr>
        <p:spPr bwMode="auto">
          <a:xfrm>
            <a:off x="9823450" y="4284345"/>
            <a:ext cx="1447800" cy="1836420"/>
          </a:xfrm>
          <a:custGeom>
            <a:avLst/>
            <a:gdLst>
              <a:gd name="T0" fmla="*/ 2147483646 w 78"/>
              <a:gd name="T1" fmla="*/ 2147483646 h 112"/>
              <a:gd name="T2" fmla="*/ 2147483646 w 78"/>
              <a:gd name="T3" fmla="*/ 2147483646 h 112"/>
              <a:gd name="T4" fmla="*/ 2147483646 w 78"/>
              <a:gd name="T5" fmla="*/ 2147483646 h 112"/>
              <a:gd name="T6" fmla="*/ 2147483646 w 78"/>
              <a:gd name="T7" fmla="*/ 2147483646 h 112"/>
              <a:gd name="T8" fmla="*/ 2147483646 w 78"/>
              <a:gd name="T9" fmla="*/ 2147483646 h 112"/>
              <a:gd name="T10" fmla="*/ 2147483646 w 78"/>
              <a:gd name="T11" fmla="*/ 2147483646 h 112"/>
              <a:gd name="T12" fmla="*/ 2147483646 w 78"/>
              <a:gd name="T13" fmla="*/ 2147483646 h 112"/>
              <a:gd name="T14" fmla="*/ 2147483646 w 78"/>
              <a:gd name="T15" fmla="*/ 2147483646 h 112"/>
              <a:gd name="T16" fmla="*/ 2147483646 w 78"/>
              <a:gd name="T17" fmla="*/ 2147483646 h 112"/>
              <a:gd name="T18" fmla="*/ 2147483646 w 78"/>
              <a:gd name="T19" fmla="*/ 2147483646 h 112"/>
              <a:gd name="T20" fmla="*/ 2147483646 w 78"/>
              <a:gd name="T21" fmla="*/ 2147483646 h 112"/>
              <a:gd name="T22" fmla="*/ 2147483646 w 78"/>
              <a:gd name="T23" fmla="*/ 2147483646 h 112"/>
              <a:gd name="T24" fmla="*/ 2147483646 w 78"/>
              <a:gd name="T25" fmla="*/ 2147483646 h 112"/>
              <a:gd name="T26" fmla="*/ 2147483646 w 78"/>
              <a:gd name="T27" fmla="*/ 2147483646 h 112"/>
              <a:gd name="T28" fmla="*/ 2147483646 w 78"/>
              <a:gd name="T29" fmla="*/ 2147483646 h 112"/>
              <a:gd name="T30" fmla="*/ 2147483646 w 78"/>
              <a:gd name="T31" fmla="*/ 2147483646 h 112"/>
              <a:gd name="T32" fmla="*/ 2147483646 w 78"/>
              <a:gd name="T33" fmla="*/ 2147483646 h 112"/>
              <a:gd name="T34" fmla="*/ 2147483646 w 78"/>
              <a:gd name="T35" fmla="*/ 2147483646 h 112"/>
              <a:gd name="T36" fmla="*/ 2147483646 w 78"/>
              <a:gd name="T37" fmla="*/ 2147483646 h 112"/>
              <a:gd name="T38" fmla="*/ 2147483646 w 78"/>
              <a:gd name="T39" fmla="*/ 2147483646 h 112"/>
              <a:gd name="T40" fmla="*/ 2147483646 w 78"/>
              <a:gd name="T41" fmla="*/ 2147483646 h 112"/>
              <a:gd name="T42" fmla="*/ 2147483646 w 78"/>
              <a:gd name="T43" fmla="*/ 2147483646 h 112"/>
              <a:gd name="T44" fmla="*/ 2147483646 w 78"/>
              <a:gd name="T45" fmla="*/ 2147483646 h 112"/>
              <a:gd name="T46" fmla="*/ 2147483646 w 78"/>
              <a:gd name="T47" fmla="*/ 2147483646 h 112"/>
              <a:gd name="T48" fmla="*/ 2147483646 w 78"/>
              <a:gd name="T49" fmla="*/ 2147483646 h 112"/>
              <a:gd name="T50" fmla="*/ 2147483646 w 78"/>
              <a:gd name="T51" fmla="*/ 2147483646 h 112"/>
              <a:gd name="T52" fmla="*/ 2147483646 w 78"/>
              <a:gd name="T53" fmla="*/ 2147483646 h 112"/>
              <a:gd name="T54" fmla="*/ 2147483646 w 78"/>
              <a:gd name="T55" fmla="*/ 2147483646 h 112"/>
              <a:gd name="T56" fmla="*/ 2147483646 w 78"/>
              <a:gd name="T57" fmla="*/ 2147483646 h 112"/>
              <a:gd name="T58" fmla="*/ 2147483646 w 78"/>
              <a:gd name="T59" fmla="*/ 2147483646 h 112"/>
              <a:gd name="T60" fmla="*/ 2147483646 w 78"/>
              <a:gd name="T61" fmla="*/ 2147483646 h 112"/>
              <a:gd name="T62" fmla="*/ 2147483646 w 78"/>
              <a:gd name="T63" fmla="*/ 2147483646 h 112"/>
              <a:gd name="T64" fmla="*/ 2147483646 w 78"/>
              <a:gd name="T65" fmla="*/ 2147483646 h 112"/>
              <a:gd name="T66" fmla="*/ 2147483646 w 78"/>
              <a:gd name="T67" fmla="*/ 2147483646 h 112"/>
              <a:gd name="T68" fmla="*/ 2147483646 w 78"/>
              <a:gd name="T69" fmla="*/ 2147483646 h 112"/>
              <a:gd name="T70" fmla="*/ 2147483646 w 78"/>
              <a:gd name="T71" fmla="*/ 2147483646 h 112"/>
              <a:gd name="T72" fmla="*/ 2147483646 w 78"/>
              <a:gd name="T73" fmla="*/ 2147483646 h 112"/>
              <a:gd name="T74" fmla="*/ 2147483646 w 78"/>
              <a:gd name="T75" fmla="*/ 2147483646 h 112"/>
              <a:gd name="T76" fmla="*/ 2147483646 w 78"/>
              <a:gd name="T77" fmla="*/ 2147483646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rgbClr val="616C85"/>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第二节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在认识到教学设计的重要性之后，我们需要对教学设计有更全面的了解。虽然很多教师都听说过教学设计，但是很少有教师能准确地说出什么是教学设计，它是怎么产生和发展的，以及小学数学教学设计的定义是什么。本节将从教学设计的产生和发展出发，介绍教学设计的含义，进而阐述小学数学教学设计的含义。</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810260" y="2400300"/>
            <a:ext cx="1995170" cy="3942080"/>
            <a:chOff x="2068" y="3780"/>
            <a:chExt cx="3142" cy="6208"/>
          </a:xfrm>
        </p:grpSpPr>
        <p:sp>
          <p:nvSpPr>
            <p:cNvPr id="3" name="文本框 20"/>
            <p:cNvSpPr txBox="1"/>
            <p:nvPr>
              <p:custDataLst>
                <p:tags r:id="rId1"/>
              </p:custDataLst>
            </p:nvPr>
          </p:nvSpPr>
          <p:spPr>
            <a:xfrm flipH="1">
              <a:off x="2068" y="3780"/>
              <a:ext cx="3142" cy="1920"/>
            </a:xfrm>
            <a:prstGeom prst="rect">
              <a:avLst/>
            </a:prstGeom>
            <a:noFill/>
            <a:ln w="9525">
              <a:noFill/>
              <a:miter/>
            </a:ln>
            <a:effectLst>
              <a:outerShdw sx="999" sy="999" algn="ctr" rotWithShape="0">
                <a:srgbClr val="000000"/>
              </a:outerShdw>
            </a:effectLst>
          </p:spPr>
          <p:txBody>
            <a:bodyPr wrap="square" anchor="t">
              <a:noAutofit/>
            </a:bodyPr>
            <a:p>
              <a:pPr lvl="0" algn="ctr"/>
              <a:r>
                <a:rPr lang="en-US" altLang="zh-CN" sz="3600">
                  <a:solidFill>
                    <a:schemeClr val="tx1">
                      <a:lumMod val="75000"/>
                      <a:lumOff val="25000"/>
                    </a:schemeClr>
                  </a:solidFill>
                  <a:latin typeface="Impact" panose="020B0806030902050204" charset="0"/>
                  <a:ea typeface="微软雅黑 Light" panose="020B0502040204020203" pitchFamily="34" charset="-122"/>
                  <a:sym typeface="Arial" panose="020B0604020202020204" pitchFamily="34" charset="0"/>
                </a:rPr>
                <a:t>1</a:t>
              </a:r>
              <a:r>
                <a:rPr lang="zh-CN" altLang="en-US" sz="16000">
                  <a:solidFill>
                    <a:schemeClr val="tx1">
                      <a:lumMod val="75000"/>
                      <a:lumOff val="25000"/>
                    </a:schemeClr>
                  </a:solidFill>
                  <a:latin typeface="Impact" panose="020B0806030902050204" charset="0"/>
                  <a:ea typeface="微软雅黑 Light" panose="020B0502040204020203" pitchFamily="34" charset="-122"/>
                  <a:sym typeface="Arial" panose="020B0604020202020204" pitchFamily="34" charset="0"/>
                </a:rPr>
                <a:t> </a:t>
              </a:r>
              <a:endParaRPr lang="zh-CN" altLang="en-US" sz="16000">
                <a:solidFill>
                  <a:schemeClr val="tx1">
                    <a:lumMod val="75000"/>
                    <a:lumOff val="25000"/>
                  </a:schemeClr>
                </a:solidFill>
                <a:latin typeface="Impact" panose="020B0806030902050204" charset="0"/>
                <a:ea typeface="微软雅黑 Light" panose="020B0502040204020203" pitchFamily="34" charset="-122"/>
                <a:sym typeface="Arial" panose="020B0604020202020204" pitchFamily="34" charset="0"/>
              </a:endParaRPr>
            </a:p>
          </p:txBody>
        </p:sp>
        <p:sp>
          <p:nvSpPr>
            <p:cNvPr id="8" name="文本框 20"/>
            <p:cNvSpPr txBox="1"/>
            <p:nvPr>
              <p:custDataLst>
                <p:tags r:id="rId2"/>
              </p:custDataLst>
            </p:nvPr>
          </p:nvSpPr>
          <p:spPr>
            <a:xfrm flipH="1">
              <a:off x="2068" y="9032"/>
              <a:ext cx="3142" cy="957"/>
            </a:xfrm>
            <a:prstGeom prst="rect">
              <a:avLst/>
            </a:prstGeom>
            <a:noFill/>
            <a:ln w="9525">
              <a:noFill/>
              <a:miter/>
            </a:ln>
            <a:effectLst>
              <a:outerShdw sx="999" sy="999" algn="ctr" rotWithShape="0">
                <a:srgbClr val="000000"/>
              </a:outerShdw>
            </a:effectLst>
          </p:spPr>
          <p:txBody>
            <a:bodyPr wrap="square" anchor="t">
              <a:spAutoFit/>
            </a:bodyPr>
            <a:p>
              <a:pPr lvl="0" algn="ctr" fontAlgn="auto">
                <a:lnSpc>
                  <a:spcPct val="120000"/>
                </a:lnSpc>
              </a:pP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（一）</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 </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自主孕育期（</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20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世纪</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30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年代以前）</a:t>
              </a:r>
              <a:endPar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endParaRPr>
            </a:p>
          </p:txBody>
        </p:sp>
        <p:cxnSp>
          <p:nvCxnSpPr>
            <p:cNvPr id="24" name="直接连接符 23"/>
            <p:cNvCxnSpPr/>
            <p:nvPr>
              <p:custDataLst>
                <p:tags r:id="rId3"/>
              </p:custDataLst>
            </p:nvPr>
          </p:nvCxnSpPr>
          <p:spPr>
            <a:xfrm>
              <a:off x="3638" y="7345"/>
              <a:ext cx="0" cy="1191"/>
            </a:xfrm>
            <a:prstGeom prst="line">
              <a:avLst/>
            </a:prstGeom>
            <a:ln w="28575">
              <a:solidFill>
                <a:schemeClr val="tx1">
                  <a:lumMod val="75000"/>
                  <a:lumOff val="2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3111500" y="2400300"/>
            <a:ext cx="3068955" cy="3942715"/>
            <a:chOff x="4786" y="3780"/>
            <a:chExt cx="4833" cy="6209"/>
          </a:xfrm>
        </p:grpSpPr>
        <p:sp>
          <p:nvSpPr>
            <p:cNvPr id="4" name="文本框 20"/>
            <p:cNvSpPr txBox="1"/>
            <p:nvPr>
              <p:custDataLst>
                <p:tags r:id="rId4"/>
              </p:custDataLst>
            </p:nvPr>
          </p:nvSpPr>
          <p:spPr>
            <a:xfrm flipH="1">
              <a:off x="5562" y="3780"/>
              <a:ext cx="3142" cy="1920"/>
            </a:xfrm>
            <a:prstGeom prst="rect">
              <a:avLst/>
            </a:prstGeom>
            <a:noFill/>
            <a:ln w="9525">
              <a:noFill/>
              <a:miter/>
            </a:ln>
            <a:effectLst>
              <a:outerShdw sx="999" sy="999" algn="ctr" rotWithShape="0">
                <a:srgbClr val="000000"/>
              </a:outerShdw>
            </a:effectLst>
          </p:spPr>
          <p:txBody>
            <a:bodyPr wrap="square" anchor="t">
              <a:noAutofit/>
            </a:bodyPr>
            <a:p>
              <a:pPr lvl="0" algn="ctr"/>
              <a:r>
                <a:rPr lang="en-US" altLang="zh-CN" sz="3600">
                  <a:solidFill>
                    <a:srgbClr val="809DBF"/>
                  </a:solidFill>
                  <a:latin typeface="Impact" panose="020B0806030902050204" charset="0"/>
                  <a:ea typeface="微软雅黑 Light" panose="020B0502040204020203" pitchFamily="34" charset="-122"/>
                  <a:sym typeface="Arial" panose="020B0604020202020204" pitchFamily="34" charset="0"/>
                </a:rPr>
                <a:t>2</a:t>
              </a:r>
              <a:r>
                <a:rPr lang="zh-CN" altLang="en-US" sz="16000">
                  <a:solidFill>
                    <a:srgbClr val="809DBF"/>
                  </a:solidFill>
                  <a:latin typeface="Impact" panose="020B0806030902050204" charset="0"/>
                  <a:ea typeface="微软雅黑 Light" panose="020B0502040204020203" pitchFamily="34" charset="-122"/>
                  <a:sym typeface="Arial" panose="020B0604020202020204" pitchFamily="34" charset="0"/>
                </a:rPr>
                <a:t> </a:t>
              </a:r>
              <a:endParaRPr lang="zh-CN" altLang="en-US" sz="16000">
                <a:solidFill>
                  <a:srgbClr val="809DBF"/>
                </a:solidFill>
                <a:latin typeface="Impact" panose="020B0806030902050204" charset="0"/>
                <a:ea typeface="微软雅黑 Light" panose="020B0502040204020203" pitchFamily="34" charset="-122"/>
                <a:sym typeface="Arial" panose="020B0604020202020204" pitchFamily="34" charset="0"/>
              </a:endParaRPr>
            </a:p>
          </p:txBody>
        </p:sp>
        <p:sp>
          <p:nvSpPr>
            <p:cNvPr id="11" name="文本框 20"/>
            <p:cNvSpPr txBox="1"/>
            <p:nvPr>
              <p:custDataLst>
                <p:tags r:id="rId5"/>
              </p:custDataLst>
            </p:nvPr>
          </p:nvSpPr>
          <p:spPr>
            <a:xfrm flipH="1">
              <a:off x="4786" y="9032"/>
              <a:ext cx="4833" cy="957"/>
            </a:xfrm>
            <a:prstGeom prst="rect">
              <a:avLst/>
            </a:prstGeom>
            <a:noFill/>
            <a:ln w="9525">
              <a:noFill/>
              <a:miter/>
            </a:ln>
            <a:effectLst>
              <a:outerShdw sx="999" sy="999" algn="ctr" rotWithShape="0">
                <a:srgbClr val="000000"/>
              </a:outerShdw>
            </a:effectLst>
          </p:spPr>
          <p:txBody>
            <a:bodyPr wrap="square" anchor="t">
              <a:spAutoFit/>
            </a:bodyPr>
            <a:p>
              <a:pPr lvl="0" algn="ctr" fontAlgn="auto">
                <a:lnSpc>
                  <a:spcPct val="120000"/>
                </a:lnSpc>
              </a:pP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（二）</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 </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诞生兴起期</a:t>
              </a:r>
              <a:endPar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endParaRPr>
            </a:p>
            <a:p>
              <a:pPr lvl="0" algn="ctr" fontAlgn="auto">
                <a:lnSpc>
                  <a:spcPct val="120000"/>
                </a:lnSpc>
              </a:pP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20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世纪</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40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年代</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—20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世纪</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60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年代）</a:t>
              </a:r>
              <a:endPar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endParaRPr>
            </a:p>
          </p:txBody>
        </p:sp>
        <p:cxnSp>
          <p:nvCxnSpPr>
            <p:cNvPr id="27" name="直接连接符 26"/>
            <p:cNvCxnSpPr/>
            <p:nvPr>
              <p:custDataLst>
                <p:tags r:id="rId6"/>
              </p:custDataLst>
            </p:nvPr>
          </p:nvCxnSpPr>
          <p:spPr>
            <a:xfrm>
              <a:off x="7132" y="7345"/>
              <a:ext cx="0" cy="1191"/>
            </a:xfrm>
            <a:prstGeom prst="line">
              <a:avLst/>
            </a:prstGeom>
            <a:ln w="28575">
              <a:solidFill>
                <a:srgbClr val="809DBF"/>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180455" y="2400300"/>
            <a:ext cx="2941320" cy="3942715"/>
            <a:chOff x="8713" y="3780"/>
            <a:chExt cx="4632" cy="6209"/>
          </a:xfrm>
        </p:grpSpPr>
        <p:sp>
          <p:nvSpPr>
            <p:cNvPr id="5" name="文本框 20"/>
            <p:cNvSpPr txBox="1"/>
            <p:nvPr>
              <p:custDataLst>
                <p:tags r:id="rId7"/>
              </p:custDataLst>
            </p:nvPr>
          </p:nvSpPr>
          <p:spPr>
            <a:xfrm flipH="1">
              <a:off x="9056" y="3780"/>
              <a:ext cx="3142" cy="1920"/>
            </a:xfrm>
            <a:prstGeom prst="rect">
              <a:avLst/>
            </a:prstGeom>
            <a:noFill/>
            <a:ln w="9525">
              <a:noFill/>
              <a:miter/>
            </a:ln>
            <a:effectLst>
              <a:outerShdw sx="999" sy="999" algn="ctr" rotWithShape="0">
                <a:srgbClr val="000000"/>
              </a:outerShdw>
            </a:effectLst>
          </p:spPr>
          <p:txBody>
            <a:bodyPr wrap="square" anchor="t">
              <a:noAutofit/>
            </a:bodyPr>
            <a:p>
              <a:pPr lvl="0" algn="ctr"/>
              <a:r>
                <a:rPr lang="en-US" altLang="zh-CN" sz="3600">
                  <a:solidFill>
                    <a:schemeClr val="tx1">
                      <a:lumMod val="75000"/>
                      <a:lumOff val="25000"/>
                    </a:schemeClr>
                  </a:solidFill>
                  <a:latin typeface="Impact" panose="020B0806030902050204" charset="0"/>
                  <a:ea typeface="微软雅黑 Light" panose="020B0502040204020203" pitchFamily="34" charset="-122"/>
                  <a:sym typeface="Arial" panose="020B0604020202020204" pitchFamily="34" charset="0"/>
                </a:rPr>
                <a:t>3</a:t>
              </a:r>
              <a:r>
                <a:rPr lang="zh-CN" altLang="en-US" sz="16000">
                  <a:solidFill>
                    <a:schemeClr val="tx1">
                      <a:lumMod val="75000"/>
                      <a:lumOff val="25000"/>
                    </a:schemeClr>
                  </a:solidFill>
                  <a:latin typeface="Impact" panose="020B0806030902050204" charset="0"/>
                  <a:ea typeface="微软雅黑 Light" panose="020B0502040204020203" pitchFamily="34" charset="-122"/>
                  <a:sym typeface="Arial" panose="020B0604020202020204" pitchFamily="34" charset="0"/>
                </a:rPr>
                <a:t> </a:t>
              </a:r>
              <a:endParaRPr lang="zh-CN" altLang="en-US" sz="16000">
                <a:solidFill>
                  <a:schemeClr val="tx1">
                    <a:lumMod val="75000"/>
                    <a:lumOff val="25000"/>
                  </a:schemeClr>
                </a:solidFill>
                <a:latin typeface="Impact" panose="020B0806030902050204" charset="0"/>
                <a:ea typeface="微软雅黑 Light" panose="020B0502040204020203" pitchFamily="34" charset="-122"/>
                <a:sym typeface="Arial" panose="020B0604020202020204" pitchFamily="34" charset="0"/>
              </a:endParaRPr>
            </a:p>
          </p:txBody>
        </p:sp>
        <p:sp>
          <p:nvSpPr>
            <p:cNvPr id="14" name="文本框 20"/>
            <p:cNvSpPr txBox="1"/>
            <p:nvPr>
              <p:custDataLst>
                <p:tags r:id="rId8"/>
              </p:custDataLst>
            </p:nvPr>
          </p:nvSpPr>
          <p:spPr>
            <a:xfrm flipH="1">
              <a:off x="8713" y="9032"/>
              <a:ext cx="4632" cy="957"/>
            </a:xfrm>
            <a:prstGeom prst="rect">
              <a:avLst/>
            </a:prstGeom>
            <a:noFill/>
            <a:ln w="9525">
              <a:noFill/>
              <a:miter/>
            </a:ln>
            <a:effectLst>
              <a:outerShdw sx="999" sy="999" algn="ctr" rotWithShape="0">
                <a:srgbClr val="000000"/>
              </a:outerShdw>
            </a:effectLst>
          </p:spPr>
          <p:txBody>
            <a:bodyPr wrap="square" anchor="t">
              <a:spAutoFit/>
            </a:bodyPr>
            <a:p>
              <a:pPr lvl="0" algn="ctr" fontAlgn="auto">
                <a:lnSpc>
                  <a:spcPct val="120000"/>
                </a:lnSpc>
              </a:pP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（三）</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 </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正式发展期</a:t>
              </a:r>
              <a:endPar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endParaRPr>
            </a:p>
            <a:p>
              <a:pPr lvl="0" algn="ctr" fontAlgn="auto">
                <a:lnSpc>
                  <a:spcPct val="120000"/>
                </a:lnSpc>
              </a:pP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20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世纪</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60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年代</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—20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世纪</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80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年代）</a:t>
              </a:r>
              <a:endPar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endParaRPr>
            </a:p>
          </p:txBody>
        </p:sp>
        <p:cxnSp>
          <p:nvCxnSpPr>
            <p:cNvPr id="30" name="直接连接符 29"/>
            <p:cNvCxnSpPr/>
            <p:nvPr>
              <p:custDataLst>
                <p:tags r:id="rId9"/>
              </p:custDataLst>
            </p:nvPr>
          </p:nvCxnSpPr>
          <p:spPr>
            <a:xfrm>
              <a:off x="10626" y="7345"/>
              <a:ext cx="0" cy="1191"/>
            </a:xfrm>
            <a:prstGeom prst="line">
              <a:avLst/>
            </a:prstGeom>
            <a:ln w="28575">
              <a:solidFill>
                <a:schemeClr val="tx1">
                  <a:lumMod val="75000"/>
                  <a:lumOff val="2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9192260" y="2400300"/>
            <a:ext cx="2091690" cy="3942080"/>
            <a:chOff x="12550" y="3780"/>
            <a:chExt cx="3294" cy="6208"/>
          </a:xfrm>
        </p:grpSpPr>
        <p:sp>
          <p:nvSpPr>
            <p:cNvPr id="6" name="文本框 20"/>
            <p:cNvSpPr txBox="1"/>
            <p:nvPr>
              <p:custDataLst>
                <p:tags r:id="rId10"/>
              </p:custDataLst>
            </p:nvPr>
          </p:nvSpPr>
          <p:spPr>
            <a:xfrm flipH="1">
              <a:off x="12550" y="3780"/>
              <a:ext cx="3142" cy="1920"/>
            </a:xfrm>
            <a:prstGeom prst="rect">
              <a:avLst/>
            </a:prstGeom>
            <a:noFill/>
            <a:ln w="9525">
              <a:noFill/>
              <a:miter/>
            </a:ln>
            <a:effectLst>
              <a:outerShdw sx="999" sy="999" algn="ctr" rotWithShape="0">
                <a:srgbClr val="000000"/>
              </a:outerShdw>
            </a:effectLst>
          </p:spPr>
          <p:txBody>
            <a:bodyPr wrap="square" anchor="t">
              <a:noAutofit/>
            </a:bodyPr>
            <a:p>
              <a:pPr lvl="0" algn="ctr"/>
              <a:r>
                <a:rPr lang="en-US" altLang="zh-CN" sz="3600">
                  <a:solidFill>
                    <a:schemeClr val="tx1">
                      <a:lumMod val="75000"/>
                      <a:lumOff val="25000"/>
                    </a:schemeClr>
                  </a:solidFill>
                  <a:latin typeface="Impact" panose="020B0806030902050204" charset="0"/>
                  <a:ea typeface="微软雅黑 Light" panose="020B0502040204020203" pitchFamily="34" charset="-122"/>
                  <a:sym typeface="Arial" panose="020B0604020202020204" pitchFamily="34" charset="0"/>
                </a:rPr>
                <a:t>4</a:t>
              </a:r>
              <a:r>
                <a:rPr lang="zh-CN" altLang="en-US" sz="16000">
                  <a:solidFill>
                    <a:schemeClr val="tx1">
                      <a:lumMod val="75000"/>
                      <a:lumOff val="25000"/>
                    </a:schemeClr>
                  </a:solidFill>
                  <a:latin typeface="Impact" panose="020B0806030902050204" charset="0"/>
                  <a:ea typeface="微软雅黑 Light" panose="020B0502040204020203" pitchFamily="34" charset="-122"/>
                  <a:sym typeface="Arial" panose="020B0604020202020204" pitchFamily="34" charset="0"/>
                </a:rPr>
                <a:t> </a:t>
              </a:r>
              <a:endParaRPr lang="zh-CN" altLang="en-US" sz="16000">
                <a:solidFill>
                  <a:schemeClr val="tx1">
                    <a:lumMod val="75000"/>
                    <a:lumOff val="25000"/>
                  </a:schemeClr>
                </a:solidFill>
                <a:latin typeface="Impact" panose="020B0806030902050204" charset="0"/>
                <a:ea typeface="微软雅黑 Light" panose="020B0502040204020203" pitchFamily="34" charset="-122"/>
                <a:sym typeface="Arial" panose="020B0604020202020204" pitchFamily="34" charset="0"/>
              </a:endParaRPr>
            </a:p>
          </p:txBody>
        </p:sp>
        <p:sp>
          <p:nvSpPr>
            <p:cNvPr id="17" name="文本框 20"/>
            <p:cNvSpPr txBox="1"/>
            <p:nvPr>
              <p:custDataLst>
                <p:tags r:id="rId11"/>
              </p:custDataLst>
            </p:nvPr>
          </p:nvSpPr>
          <p:spPr>
            <a:xfrm flipH="1">
              <a:off x="12550" y="9032"/>
              <a:ext cx="3295" cy="957"/>
            </a:xfrm>
            <a:prstGeom prst="rect">
              <a:avLst/>
            </a:prstGeom>
            <a:noFill/>
            <a:ln w="9525">
              <a:noFill/>
              <a:miter/>
            </a:ln>
            <a:effectLst>
              <a:outerShdw sx="999" sy="999" algn="ctr" rotWithShape="0">
                <a:srgbClr val="000000"/>
              </a:outerShdw>
            </a:effectLst>
          </p:spPr>
          <p:txBody>
            <a:bodyPr wrap="square" anchor="t">
              <a:spAutoFit/>
            </a:bodyPr>
            <a:p>
              <a:pPr lvl="0" algn="ctr" fontAlgn="auto">
                <a:lnSpc>
                  <a:spcPct val="120000"/>
                </a:lnSpc>
              </a:pP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（四）</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 </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转型发展期</a:t>
              </a:r>
              <a:endPar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endParaRPr>
            </a:p>
            <a:p>
              <a:pPr lvl="0" algn="ctr" fontAlgn="auto">
                <a:lnSpc>
                  <a:spcPct val="120000"/>
                </a:lnSpc>
              </a:pP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20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世纪</a:t>
              </a:r>
              <a:r>
                <a:rPr lang="en-US" altLang="zh-CN"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80</a:t>
              </a:r>
              <a:r>
                <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rPr>
                <a:t>年代末至今）</a:t>
              </a:r>
              <a:endParaRPr lang="zh-CN" altLang="en-US" sz="1400">
                <a:solidFill>
                  <a:schemeClr val="tx1">
                    <a:lumMod val="85000"/>
                    <a:lumOff val="15000"/>
                  </a:schemeClr>
                </a:solidFill>
                <a:latin typeface="微软雅黑 Light" panose="020B0502040204020203" pitchFamily="34" charset="-122"/>
                <a:ea typeface="微软雅黑 Light" panose="020B0502040204020203" pitchFamily="34" charset="-122"/>
                <a:sym typeface="Arial" panose="020B0604020202020204" pitchFamily="34" charset="0"/>
              </a:endParaRPr>
            </a:p>
          </p:txBody>
        </p:sp>
        <p:cxnSp>
          <p:nvCxnSpPr>
            <p:cNvPr id="33" name="直接连接符 32"/>
            <p:cNvCxnSpPr/>
            <p:nvPr>
              <p:custDataLst>
                <p:tags r:id="rId12"/>
              </p:custDataLst>
            </p:nvPr>
          </p:nvCxnSpPr>
          <p:spPr>
            <a:xfrm>
              <a:off x="14120" y="7345"/>
              <a:ext cx="0" cy="1191"/>
            </a:xfrm>
            <a:prstGeom prst="line">
              <a:avLst/>
            </a:prstGeom>
            <a:ln w="28575">
              <a:solidFill>
                <a:schemeClr val="tx1">
                  <a:lumMod val="75000"/>
                  <a:lumOff val="25000"/>
                </a:schemeClr>
              </a:solidFill>
              <a:tailEnd type="oval" w="lg" len="lg"/>
            </a:ln>
          </p:spPr>
          <p:style>
            <a:lnRef idx="1">
              <a:schemeClr val="accent1"/>
            </a:lnRef>
            <a:fillRef idx="0">
              <a:schemeClr val="accent1"/>
            </a:fillRef>
            <a:effectRef idx="0">
              <a:schemeClr val="accent1"/>
            </a:effectRef>
            <a:fontRef idx="minor">
              <a:schemeClr val="tx1"/>
            </a:fontRef>
          </p:style>
        </p:cxnSp>
      </p:gr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14"/>
            <a:stretch>
              <a:fillRect/>
            </a:stretch>
          </p:blipFill>
          <p:spPr>
            <a:xfrm>
              <a:off x="6015" y="4033"/>
              <a:ext cx="14400" cy="2652"/>
            </a:xfrm>
            <a:prstGeom prst="rect">
              <a:avLst/>
            </a:prstGeom>
          </p:spPr>
        </p:pic>
      </p:grpSp>
      <p:sp>
        <p:nvSpPr>
          <p:cNvPr id="53" name="矩形 52"/>
          <p:cNvSpPr/>
          <p:nvPr>
            <p:custDataLst>
              <p:tags r:id="rId15"/>
            </p:custDataLst>
          </p:nvPr>
        </p:nvSpPr>
        <p:spPr>
          <a:xfrm>
            <a:off x="1629410" y="1336675"/>
            <a:ext cx="334454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教学设计的产生与发展</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16"/>
            </p:custDataLst>
          </p:nvPr>
        </p:nvSpPr>
        <p:spPr>
          <a:xfrm flipH="1">
            <a:off x="1630045" y="2269490"/>
            <a:ext cx="7738745"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一直以来，学者们就十分关注教师教学和学生学习之间的联系。杜威（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John Dewey</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）和泰勒（</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Ralph W.Tyler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学者都认为应该通过某种理论或活动，将教学实践和学习理论建立有效联结。在此背景下，教学设计孕育而生，它被认为是联结二者的桥梁，并能将教与学的原理转化为具体的教学材料和教学活动。教学设计的产生与发展大致可分为自主孕育期、诞生兴起期、正式发展期和转型发展期四个阶段。</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自主孕育期（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30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年代以前）</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教学设计的孕育与媒体的发展息息相关，早在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17—18</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世纪，一些西方的教学论专家，如夸美纽斯（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Johann A.Comenius</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）、裴斯泰洛齐（</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Johan H.Pestalozzi</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）等人就倡导直观教学，提倡采用图片、实物、模型等直观教具来辅助教学。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世纪初，照相机、幻灯机和无声电影等媒体的出现，推动了视觉教学运动的兴起；而广播技术、录音设备、有声电影等有声媒体的出现，则促使视觉教学运动迅速向视听教学运动方面发展。从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世纪初期到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年代，随着学校博物馆、视觉教学运动和教学电影、视听教学运动和教学广播这三大媒体教学的发展，教学内容和方式都变得更为复杂，对教学进行设计则显得更加迫切。</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在此期间，在教育学和心理学领域产生了一些重要的理论和著述，积极地影响了教学设计的孕育。例如，杜威在《我们怎样思维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经验与教育》中，提出了建立一种特殊的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连接或桥梁学科</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的构想。这种学科能够把心理学研究与教育教学实践连接起来，主要任务是研究如何设计教学。他的这种构想对教学设计学科的萌发产生了积极的推动作用。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46659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自主孕育期（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30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年代以前）</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以桑代克（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Edward L.Thorndike</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）为首的一批心理学家，通过动物实验所建立起来的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联结主义学习理论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可以直接运用于教学过程之中，他根据其学习理论建立起一整套包括任务分析、教学方法、教学评价、教学测量的教学设计体系，为线性教学设计研究奠定了基础，并对教育的标准化和高效率的发展产生了极大的推动作用。而在此之前，教育主要遵循夸美纽斯和卢梭（</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Jean</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Jacques Rousseau</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）等人提出的自然主义教育心理学说，即教育要遵循儿童的自然禀赋和自然发展过程，以及裴斯泰洛齐和赫尔巴特（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Johann F.Herbart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教育心理学化</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四段教学法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。这些观点更多是一种方向性而非操作性的，而以桑代克为代表的机能主义心理学则为科学规划教学设计提供了理论支持。此外，在工业管理领域产生的泰罗制（</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Taylorized</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）或泰罗主义（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Taylorism</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），认为人及其生产行为是可以规范化和标准化的工具，通过有效利用这些工具可以达到生产效率最大化，进而提出了相关的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标准化</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规范化</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模式，这对教育和教学改革产生了较大的影响。</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8038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诞生兴起期（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40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60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开始，为了应对第二次世界大战，美国运用媒体培训了大量能够满足战时需求的相关人员，在军事培训史上创造了奇迹，同时也引起了世界对媒体教学的高度关注。人们普遍认为，第二次世界大战中使用视听教学手段，成功地解决了战时美国面临的相关人员培训的问题。战争结束后，一些教学改革者把战时媒体培训经验迁移运用到学校教育领域，并对指导视听资源设计的学习原则、媒体教学与一般教学效果之间的对比、媒体的特点、媒体究竟是如何影响学习的，以及媒体教学的方法等进行了研究。</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小学数学教学设计概述</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章</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8038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诞生兴起期（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40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60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年代，美国的教学电视发展迅猛。</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1952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年，联邦通讯委员会决定为教育开设</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242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个电视频道。</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1955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年以后，美国共有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17</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个此类电视台，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1960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年后增至</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多个。这些电视台最主要的任务就是播放教学节目。当时，教学电视被看作是一种快捷、有效、经济的教育方式。尽管此后人们对教学电视的热情逐渐消减，但是在此期间引发了人们对如何教学的思考，并提出了相关的理论和著述，它们成了教学设计诞生与兴起的标志和动力。例如，第二次世界大战期间，大量富有培训和实验研究经验的心理学家和教育家被召集在一起，为军队的培训开展相关的研究并开发培训材料。他们主要致力于研究影响培训材料开发的因素。第二次世界大战结束后，许多心理学家马上将军队中成功的训练方法用来解决教学问题。他们把培训看作是一个系统，并且开发了大量富有创新性的分析、设计、评价方法，如米勒（</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Robert B.Miller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）开发的详细的任务分析方法论，以及香农（</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Claude E.Shannon</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）和韦弗（</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Warren Weaver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）的传播理论，提出信息传播包括信息发送、信息接收和信息通道等要素，为人们认识教学、设计教学提供了理论支持。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8038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诞生兴起期（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40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60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而最值得一提的是斯金纳（</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Burrhus F.Skinner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）、泰勒和加涅（</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Robert M.Gagne</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三位学者在教学领域提出的相关理论，为教学设计奠定了坚实的理论基础。斯金纳提出了程序教学的思想，认为教学材料应以小步子呈现给学习者；学习者必须对每个问题做出回答；教学材料要提供及时的反馈和允许学习者自定步调。斯金纳及其同事提出的开发教学材料的步骤，极大地影响了后续乃至今天的教学设计模式。泰勒推动了行为目标运动，他认为教学必须明确界定目标的种类，以便确定所学课程内容是帮助学习者发展哪些方面的行为类型。在马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Robert F. Mager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）的《程序教学目标的编写》和布鲁姆（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Benjamin S.Bloom</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）及其同仁的《教育目标分类学》的影响下，以目标为导向的教学设计模式相继提出。</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8038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诞生兴起期（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40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60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加涅的《学习的条件》提出了学习结果的五大领域或类型，即言语信息、智力技能、动作技能、态度和认知策略，指出每一种类型的学习发展需要不同的促进条件。加涅详细描述了每一种类型的学习结果所需要的学习条件；同时，介绍了引起注意、告知学习目标、激发回忆已有知识等九种教学事件或教学活动，分析了特定教学事件与特定学习结果类型之间的关系，讨论了运用特定教学事件的环境需求。加涅对学习结果和教学事件的描述，直到今天依旧是教学设计实践的重要基础。为此，也有学者认为加涅是教学设计学科的创立者。加涅认为，在智力技能中，技能之间存在着一种层级关系，为了学习高级技能，必须先学习从属技能，为此他提出了学习任务分析或教学任务分析。这对教学设计的程序设计来说具有直接的启示意义：先学什么后学什么。直到今天，这种分析过程仍然是许多教学设计模式的一个关键特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8038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正式发展期（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60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受工业制造和系统工程的影响，教育技术学逐渐兴起，教学设计作为解决教学问题的技术受到了更多的关注。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1962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年，格拉泽（</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Robert Glaser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）发表了《心理学与教学技术》一文，提出了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这一术语，并对其含义进行了诠释，以及图示其组成成分。此后，教学设计研究逐渐成为一个专门的领域，各种教学设计理论和模式相继推出，教学设计的应用也日益扩大。例如，</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1974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年加涅和布里格斯（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Leslie J.Briggs</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）合作出版了《教学设计原理》。此后，安德鲁斯（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Dee H.Andrews</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）和古德森（</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Ludwika A.Goodson</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）在分析六十个教学设计模式的基础上，概括了模式的六个基本构成部分，包括：确定目标、评估学习者已有的知识和技能、确定教学内容、确定教学策略、开发教学、测验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评价与修改。到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80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年代末，第一代教学设计理论已比较成熟，例如，加涅的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学习条件论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、罗米索斯基（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Alexander J.Romiszowski</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系统设计论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、梅瑞尔（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David M.Merrill</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成分呈现论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、赖格卢特（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Charles M.Reigeluth</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精细加工论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、凯勒（</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John M.Keller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动机设计论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、兰达（</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Lev N.Landa</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算启教学论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、巴纳西（</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Bela H. Banathy</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宏观设计论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、考夫曼（</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Roger Kaufman</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需求分析论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等都是第一代教学设计理论的典型代表。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8038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正式发展期（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60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在这一发展时期，教学设计及其所形成的系统方法，不断受到认知心理学研究的影响。其中影响最大的是布鲁纳（</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Jerome S.Bruner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）的发现学习理论和奥苏伯尔（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David P.Ausubel</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有意义的接受学习理论。布鲁纳认为人类的学习就是对外界事物认知后分门别类地形成编码系统，这种编码系统就是认知结构。为此，他倡导教学应注重知识的结构，采用发现学习。奥苏伯尔认为学生能否习得新信息，主要取决于他们认知结构中已有的观念，也就是新旧知识能否达到意义的同化。为此，他倡导有意义学习，即在新知识与原有知识之间建立起非人为的、实质性的联系。有意义学习要求材料本身必须具有逻辑意义，即材料本身能与个体认知结构中的有关概念建立起非人为的、实质性的联系，学习者必须具有有意义学习的心向，即具有积极主动地将符号所代表的新知识与学习者认知结构中原有的适当知识加以联系的倾向。</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8038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正式发展期（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60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相较于行为主义学习理论对学习环境和刺激等外在条件的关注，认知主义更强调学习者的心理结构，强调如何使得知识更有意义和帮助学习者组织新信息，并将它们与记忆中的原有知识联系起来。为此，如果将行为主义学习理论指导下的教学设计称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以教为中心</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，那么认知主义学习理论指导下的教学设计就是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以学为中心</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重视学习者在学习过程中作为活跃参与者的角色，把学习者的个体差异融入设计之中，力图通过改变学习者的学习策略来促进学习者学习的改变。认知主义学习理论认为教学必须基于学习者现有的心理结构或图式，应该按照学习者能够将新信息同原有的知识以某种有意义的方式联系起来的思路去组织信息，类比和隐喻就是属于这一类的认知策略，这些都对教学设计产生了很大影响。</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8038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正式发展期（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60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33553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基于认知主义的教学设计具有五个基本原则：（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）强调学习者主动参与学习过程，重视学习者的主体价值和自觉能动性。（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）强调启动认知任务分析程序，以确定学习任务的先决条件，以及先决条件与学习任务之间的关系。（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）重视学习材料的呈现顺序，指出应按照由简到繁的顺序来组织教学内容，以适应学习者的认知发展水平，应从正反两方面提供学习材料，借此通过适当冲突引发学习者的高水平思维。（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）鼓励学习者通过回忆、类比、运用相关例证等方式将先前习得的材料建立起联系。（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）向学习者提供认知反馈，以确认学习者是否正确理解知识、并做出恰当的操作行为，还可以通过反馈纠正学习者的错误学习结果。</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8038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正式发展期（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60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70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开始，美国许多不同的部门，如军队、商界、教育界等对教学设计过程产生了浓厚的兴趣，并在各自的领域大量运用教学设计方法。各级各类教育机构创建了许多教学改善中心，试图运用媒体和教学设计方法来帮助全体教师提高教学质量。高校也开始开设教学设计课程，培养专业的教学设计人员。从国际范围来看，许多国家如韩国、利比里亚和印度尼西亚等也看到了运用教学设计来解决教学问题的价值与前景，并在实际中支持新教学计划的设计，以及创办教学设计推广应用的组织，为相关人员的培训提供了支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339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转型发展期（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年代末至今）</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80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年代末期，教学设计进入了转型期。一方面，教学设计在越来越多的国家得到普及。例如，</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1987</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年《外语电化教学》杂志刊登了第一篇有关教学设计的文章，教学设计开始引入我国。另一方面，以情境教学、建构主义心理学与计算机多媒体技术等相结合的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第二代教学设计理论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开始兴起。</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随着计算机、数字技术和互联网的迅猛发展，在教学领域，人们对使用这些新技术的兴趣激增。在以往，由于媒体特性的局限，使用媒体支持教学的活动类型（如教学电影、电视）主要是学习者与教学内容的交互。但在互联网中，电子邮件、聊天室和公告栏等方式，能使学习者与教学者、学习伙伴、教学内容都产生相互作用，从而实现全方位的教学活动交互，这些教育环境的改变和教育技术的兴起，对教学设计提出了新的要求。</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339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转型发展期（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年代末至今）</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在心理学领域，建构主义的逐渐兴起及其对传统教学设计的挑战，成为教学设计进入转型发展时期的主要标志。与传统的教学设计相比，建构主义教学设计提出了一种全新的知识观、学习观、媒体观、人机关系</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师生关系观，并且倡导</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以学为中心</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的教学设计和学习环境设计，注重在实际情境中进行教学，注重协作学习，教师应提供充分的资源，让学生自我探索。自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90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以来，以建构主义为理论假设的教学设计研究，创建了许多基于技术的学习模式，如电子绩效支持系统、知识管理系统、以学习者为中心的学习环境、基于目标情节的教学、基于问题的学习、基于项目的学习、开放性学习环境、认知学徒、抛锚式教学等，并且取得了良好的教育效果和社会效果。</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flipH="1">
            <a:off x="4788995" y="269300"/>
            <a:ext cx="2614011" cy="430887"/>
          </a:xfrm>
          <a:prstGeom prst="rect">
            <a:avLst/>
          </a:prstGeom>
          <a:noFill/>
        </p:spPr>
        <p:txBody>
          <a:bodyPr wrap="square" lIns="0" tIns="0" rIns="0" bIns="0" rtlCol="0">
            <a:spAutoFit/>
            <a:scene3d>
              <a:camera prst="orthographicFront"/>
              <a:lightRig rig="threePt" dir="t"/>
            </a:scene3d>
          </a:bodyPr>
          <a:lstStyle/>
          <a:p>
            <a:pPr lvl="0" algn="ctr" fontAlgn="base"/>
            <a:r>
              <a:rPr lang="en-US" altLang="zh-CN" sz="28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CONTENTS</a:t>
            </a:r>
            <a:endParaRPr lang="en-US" altLang="zh-CN"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6" name="组合 5"/>
          <p:cNvGrpSpPr/>
          <p:nvPr/>
        </p:nvGrpSpPr>
        <p:grpSpPr>
          <a:xfrm>
            <a:off x="5634389" y="823437"/>
            <a:ext cx="923223" cy="95250"/>
            <a:chOff x="10961036" y="223119"/>
            <a:chExt cx="1846446" cy="190500"/>
          </a:xfrm>
          <a:solidFill>
            <a:srgbClr val="616C85"/>
          </a:solidFill>
        </p:grpSpPr>
        <p:sp>
          <p:nvSpPr>
            <p:cNvPr id="7" name="矩形: 圆角 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矩形: 圆角 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圆角 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圆角 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圆角 1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3" name="组合 2"/>
          <p:cNvGrpSpPr/>
          <p:nvPr>
            <p:custDataLst>
              <p:tags r:id="rId1"/>
            </p:custDataLst>
          </p:nvPr>
        </p:nvGrpSpPr>
        <p:grpSpPr>
          <a:xfrm>
            <a:off x="568960" y="2863215"/>
            <a:ext cx="3164721" cy="778850"/>
            <a:chOff x="2177" y="2591"/>
            <a:chExt cx="6133" cy="1509"/>
          </a:xfrm>
        </p:grpSpPr>
        <p:sp>
          <p:nvSpPr>
            <p:cNvPr id="17" name="矩形: 圆角 16"/>
            <p:cNvSpPr/>
            <p:nvPr>
              <p:custDataLst>
                <p:tags r:id="rId2"/>
              </p:custDataLst>
            </p:nvPr>
          </p:nvSpPr>
          <p:spPr>
            <a:xfrm>
              <a:off x="2551" y="3477"/>
              <a:ext cx="5386"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25"/>
            <p:cNvSpPr txBox="1"/>
            <p:nvPr>
              <p:custDataLst>
                <p:tags r:id="rId3"/>
              </p:custDataLst>
            </p:nvPr>
          </p:nvSpPr>
          <p:spPr>
            <a:xfrm flipH="1">
              <a:off x="2177" y="3544"/>
              <a:ext cx="6133" cy="476"/>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9" name="TextBox 25"/>
            <p:cNvSpPr txBox="1"/>
            <p:nvPr>
              <p:custDataLst>
                <p:tags r:id="rId4"/>
              </p:custDataLst>
            </p:nvPr>
          </p:nvSpPr>
          <p:spPr>
            <a:xfrm flipH="1">
              <a:off x="3623" y="2591"/>
              <a:ext cx="3241" cy="834"/>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2" name="组合 1"/>
          <p:cNvGrpSpPr/>
          <p:nvPr>
            <p:custDataLst>
              <p:tags r:id="rId5"/>
            </p:custDataLst>
          </p:nvPr>
        </p:nvGrpSpPr>
        <p:grpSpPr>
          <a:xfrm>
            <a:off x="4513461" y="2860675"/>
            <a:ext cx="3164205" cy="766702"/>
            <a:chOff x="2177" y="5919"/>
            <a:chExt cx="6133" cy="1486"/>
          </a:xfrm>
        </p:grpSpPr>
        <p:sp>
          <p:nvSpPr>
            <p:cNvPr id="16" name="矩形: 圆角 15"/>
            <p:cNvSpPr/>
            <p:nvPr>
              <p:custDataLst>
                <p:tags r:id="rId6"/>
              </p:custDataLst>
            </p:nvPr>
          </p:nvSpPr>
          <p:spPr>
            <a:xfrm>
              <a:off x="2551" y="6782"/>
              <a:ext cx="5386"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25"/>
            <p:cNvSpPr txBox="1"/>
            <p:nvPr>
              <p:custDataLst>
                <p:tags r:id="rId7"/>
              </p:custDataLst>
            </p:nvPr>
          </p:nvSpPr>
          <p:spPr>
            <a:xfrm flipH="1">
              <a:off x="2177" y="6862"/>
              <a:ext cx="6133" cy="476"/>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1" name="TextBox 25"/>
            <p:cNvSpPr txBox="1"/>
            <p:nvPr>
              <p:custDataLst>
                <p:tags r:id="rId8"/>
              </p:custDataLst>
            </p:nvPr>
          </p:nvSpPr>
          <p:spPr>
            <a:xfrm flipH="1">
              <a:off x="3623" y="5919"/>
              <a:ext cx="3241" cy="835"/>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第二节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5" name="组合 4"/>
          <p:cNvGrpSpPr/>
          <p:nvPr>
            <p:custDataLst>
              <p:tags r:id="rId9"/>
            </p:custDataLst>
          </p:nvPr>
        </p:nvGrpSpPr>
        <p:grpSpPr>
          <a:xfrm>
            <a:off x="8457446" y="2860675"/>
            <a:ext cx="3164205" cy="768690"/>
            <a:chOff x="10890" y="2591"/>
            <a:chExt cx="6133" cy="1489"/>
          </a:xfrm>
        </p:grpSpPr>
        <p:sp>
          <p:nvSpPr>
            <p:cNvPr id="14" name="矩形: 圆角 13"/>
            <p:cNvSpPr/>
            <p:nvPr>
              <p:custDataLst>
                <p:tags r:id="rId10"/>
              </p:custDataLst>
            </p:nvPr>
          </p:nvSpPr>
          <p:spPr>
            <a:xfrm>
              <a:off x="11263" y="3457"/>
              <a:ext cx="5386"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5"/>
            <p:cNvSpPr txBox="1"/>
            <p:nvPr>
              <p:custDataLst>
                <p:tags r:id="rId11"/>
              </p:custDataLst>
            </p:nvPr>
          </p:nvSpPr>
          <p:spPr>
            <a:xfrm flipH="1">
              <a:off x="10890" y="3544"/>
              <a:ext cx="6133" cy="476"/>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小学数学教学设计的特点</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23" name="TextBox 25"/>
            <p:cNvSpPr txBox="1"/>
            <p:nvPr>
              <p:custDataLst>
                <p:tags r:id="rId12"/>
              </p:custDataLst>
            </p:nvPr>
          </p:nvSpPr>
          <p:spPr>
            <a:xfrm flipH="1">
              <a:off x="12336" y="2591"/>
              <a:ext cx="3241" cy="834"/>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第三节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3"/>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14"/>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339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转型发展期（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年代末至今）</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起源于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80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年代的认知负荷理论，近年来逐渐成为教学设计的重要参考，学者们对认知负荷理论与教学设计的关系进行了深入研究，并取得了一系列成果。例如：斯维勒（</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John Sweller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）认为认知负荷理论的最终目的是提高教学效果，教学设计应以降低学生的认知负荷为重要目标，优化学生的负荷平衡；梅耶（</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Richard E.Mayer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）认为教学设计应该以如何开展教学的理论为指导，即教学方法如何影响学习过程的理论，而教学设计应以学生的认知过程为核心，通过优化学生的认知过程，降低他们的认知负荷，来提高教学成效</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endPar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339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转型发展期（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年代末至今）</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起源于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80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年代的认知负荷理论，近年来逐渐成为教学设计的重要参考，学者们对认知负荷理论与教学设计的关系进行了深入研究，并取得了一系列成果。例如：斯维勒（</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John Sweller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）认为认知负荷理论的最终目的是提高教学效果，教学设计应以降低学生的认知负荷为重要目标，优化学生的负荷平衡；梅耶（</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Richard E.Mayer</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）认为教学设计应该以如何开展教学的理论为指导，即教学方法如何影响学习过程的理论，而教学设计应以学生的认知过程为核心，通过优化学生的认知过程，降低他们的认知负荷，来提高教学成效</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endPar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80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年代教学设计进入我国以来，大致可以分为三个阶段：（</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）初次引入，蓬勃发展期（</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1987—1994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）遭遇挑战，发展日趋缓慢期（</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1994—1997</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）科技发展，促使复兴期（</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1997</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年以后）。纵观国内外的教学设计研究，信息技术的发展、教学环境的变革和教学目标的变化对教学设计都提出了新的挑战，对教师的教学设计能力也提出了更高的要求</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教学设计要更加精细、更注重资源整合、更强调学情的反馈和大数据分析。</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endPar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339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转型发展期（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年代末至今）</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由此可见，教学设计的理念由来已久，经过长期的酝酿和现实积累后，在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世纪五六十年代，在系统论、信息论、控制论（也称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老三论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）的推动下，创建了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这一新理论，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老三论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对教学设计产生了深远的影响。自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世纪</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70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年代以来，系统科学的基本内容由原来的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老三论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，发展为以耗散结构理论、协同学和超循环理论为代表的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新三论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这三种理论共同构成了系统自组织理论的重要内容，它们相互补充、相互促进，为研究复杂系统的演化和发展提供了有力的理论工具，除了包含原来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老三论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系统方法所具有的整体性、动态性、层次性和最优化等四个方面的特征以外，还增加了开放性（指系统与外界之间是开放的）、非线性（指系统中各要素不是简单的线性关系）、协同性（指系统中各要素之间相互协作）、涨落性（指系统中各种变量会在一定范围内波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新三论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的引入对教学设计的理论与应用研究都产生了促进作用。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339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转型发展期（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年代末至今）</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尽管教学设计的发展与完善并非由心理学理论发展而独自推动，但教学设计深深根植于心理学理论。教学设计的迭代是以心理学理论发展为基础的，随着心理学由行为主义到认知主义再到建构主义范式的转变，教学设计的目标也在发生变化。而随着心理学理论对于学习者发展特征和需要的不断深入研究，教学设计也由以教为主的设计，转向以学为主的设计，再转向学与教的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影响教学设计的心理因素主要有学习者、学习目标、学习任务及学习情境。从这四个因素探索教学设计类型的选择规则，实际上是回答了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谁（学习者），在什么样的学习情境中，完成什么学习任务，想要达成什么样的学习目标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这四个基本问题。</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339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转型发展期（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年代末至今）</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行为主义取向的教学设计、认知主义取向的教学设计和建构主义取向的教学设计有着各自的特点，教师应根据学习者、学习目标、学习任务和学习情境的需要做出合理的选择。总体来看：学习者的认知和心理发展水平越高，学习目标越深刻多元；学习任务越复杂，学习情境越丰富，教学设计类型的选择越会从行为主义转向认知主义，再转向到建构主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行为主义取向的教学设计，对学习者的认知和心理发展水平没有特别高的要求，学习情境也越简单明了越好，适合于言语信息和动作技能等仅需简单认知加工的任务。对于形成一些习惯性的技能和动作，或者对客观事实和概念的理解等结构良好的领域，以及需要进行选拔性评价的时刻较为适合，在低年级小学数学教学中可多采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339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转型发展期（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年代末至今）</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知主义取向的教学设计更适合认知和心理发展水平较高的学习者。当学习者的逻辑思维能力迅速增长，能够经过一系列抽象逻辑推理来解决问题，他们也就可以在比较丰富的学习情境中完成较为复杂的学习任务，比如归类、建立规则或程序。这时，需要学习者将已有认知结构与新的问题情境和外界刺激相联系以达成问题解决方案，可以利用给定的事实和规则解决问题，在高年级小学数学教学中可多采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建构主义取向的教学设计最适合具有很强的认知水平和自我控制能力的学习者。在一些结构不良的丰富复杂的学习情境和问题情境中，学习者可利用大量的学习资料和工具，为进行更加复杂的学习任务而协作学习。学习者可以更好地认识到自身的优势和不足，也可以改变学习方式，增强学习兴趣和动力，以更好地满足发展性的目标。因此，建构主义取向的教学设计更适合帮助学生形成智慧技能和态度，在面向学习能力较强的小学生进行数学教学时可以采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339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转型发展期（</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世纪</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80</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年代末至今）</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当然，学习者、学习目标、学习任务与学习情境之间的关系具有相对性，具体的学习任务和学习目标本身也是多层次的，而不同层次的学习任务和目标则具有相对性。因此，行为主义、认知主义、建构主义取向的教学设计并不是完全独立的，可以根据需要做出最佳的选择。</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在其自身的发展过程中，不断地吸收各种理论的养分，教学设计的理念也已深入人心，教学设计的方法更加科学。如今大数据和人工智能更是为教师的学情反馈和资源选择提供了有力支持，掌握科学规范的教学设计已成为教师专业发展的重要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3" name="右箭头 3"/>
          <p:cNvSpPr/>
          <p:nvPr/>
        </p:nvSpPr>
        <p:spPr>
          <a:xfrm>
            <a:off x="7035165" y="3700780"/>
            <a:ext cx="4319905" cy="3077845"/>
          </a:xfrm>
          <a:prstGeom prst="rightArrow">
            <a:avLst/>
          </a:prstGeom>
          <a:solidFill>
            <a:srgbClr val="616C85"/>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92810" y="4451985"/>
            <a:ext cx="3618865" cy="1546860"/>
          </a:xfrm>
          <a:prstGeom prst="rect">
            <a:avLst/>
          </a:prstGeom>
          <a:solidFill>
            <a:srgbClr val="616C85"/>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rot="0">
            <a:off x="3933190" y="3954780"/>
            <a:ext cx="3659505" cy="2029460"/>
            <a:chOff x="5976" y="3330"/>
            <a:chExt cx="5812" cy="3514"/>
          </a:xfrm>
          <a:solidFill>
            <a:srgbClr val="616C85"/>
          </a:solidFill>
        </p:grpSpPr>
        <p:sp>
          <p:nvSpPr>
            <p:cNvPr id="6" name="直角三角形 5"/>
            <p:cNvSpPr/>
            <p:nvPr/>
          </p:nvSpPr>
          <p:spPr>
            <a:xfrm flipH="1" flipV="1">
              <a:off x="5976" y="5985"/>
              <a:ext cx="908" cy="836"/>
            </a:xfrm>
            <a:prstGeom prst="rtTriangle">
              <a:avLst/>
            </a:prstGeom>
            <a:solidFill>
              <a:srgbClr val="809DB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V="1">
              <a:off x="10880" y="6008"/>
              <a:ext cx="908" cy="836"/>
            </a:xfrm>
            <a:prstGeom prst="rtTriangle">
              <a:avLst/>
            </a:prstGeom>
            <a:solidFill>
              <a:srgbClr val="809DB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976" y="3330"/>
              <a:ext cx="5748" cy="2678"/>
            </a:xfrm>
            <a:prstGeom prst="rect">
              <a:avLst/>
            </a:prstGeom>
            <a:grp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22"/>
          <p:cNvSpPr txBox="1"/>
          <p:nvPr/>
        </p:nvSpPr>
        <p:spPr>
          <a:xfrm flipH="1">
            <a:off x="1108710" y="4851400"/>
            <a:ext cx="2665730" cy="975995"/>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过程规划说</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有学者认为，教学设计是用系统的方法分析教学问题、研究解决问题的途径、评价教学结果的计划过程或系统规划。</a:t>
            </a:r>
            <a:endPar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10" name="文本框 22"/>
          <p:cNvSpPr txBox="1"/>
          <p:nvPr/>
        </p:nvSpPr>
        <p:spPr>
          <a:xfrm flipH="1">
            <a:off x="4354830" y="4371975"/>
            <a:ext cx="3025775" cy="975995"/>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方法说。有学者认为，教学设计是一种研究教学系统、教学过程和制定教学计划的系统方法，代表人物有赖格卢特和盛群力，这也被称为</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方法说</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endPar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11" name="文本框 22"/>
          <p:cNvSpPr txBox="1"/>
          <p:nvPr/>
        </p:nvSpPr>
        <p:spPr>
          <a:xfrm flipH="1">
            <a:off x="7804150" y="4864735"/>
            <a:ext cx="2970530" cy="975995"/>
          </a:xfrm>
          <a:prstGeom prst="rect">
            <a:avLst/>
          </a:prstGeom>
          <a:noFill/>
          <a:ln w="9525">
            <a:noFill/>
            <a:miter/>
          </a:ln>
          <a:effectLst>
            <a:outerShdw sx="999" sy="999" algn="ctr" rotWithShape="0">
              <a:srgbClr val="000000"/>
            </a:outerShdw>
          </a:effectLst>
        </p:spPr>
        <p:txBody>
          <a:bodyPr wrap="square" anchor="t">
            <a:spAutoFit/>
          </a:bodyPr>
          <a:lstStyle/>
          <a:p>
            <a:pPr lvl="0" fontAlgn="auto">
              <a:lnSpc>
                <a:spcPct val="120000"/>
              </a:lnSpc>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技术说。还有学者认为，教学设计是一项优化教学的技术，通过揭示教学设计的本质来界定其概念，代表人物有梅瑞尔和鲍嵘，这也被称为</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技术说</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endPar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12" name="椭圆 11"/>
          <p:cNvSpPr/>
          <p:nvPr/>
        </p:nvSpPr>
        <p:spPr>
          <a:xfrm>
            <a:off x="1008380" y="4047490"/>
            <a:ext cx="721360" cy="661670"/>
          </a:xfrm>
          <a:prstGeom prst="ellipse">
            <a:avLst/>
          </a:prstGeom>
          <a:solidFill>
            <a:srgbClr val="809DB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20"/>
          <p:cNvSpPr txBox="1"/>
          <p:nvPr/>
        </p:nvSpPr>
        <p:spPr>
          <a:xfrm flipH="1">
            <a:off x="1182370" y="4100195"/>
            <a:ext cx="663575" cy="583565"/>
          </a:xfrm>
          <a:prstGeom prst="rect">
            <a:avLst/>
          </a:prstGeom>
          <a:noFill/>
          <a:ln w="9525">
            <a:noFill/>
            <a:miter/>
          </a:ln>
          <a:effectLst>
            <a:outerShdw sx="999" sy="999" algn="ctr" rotWithShape="0">
              <a:srgbClr val="000000"/>
            </a:outerShdw>
          </a:effectLst>
        </p:spPr>
        <p:txBody>
          <a:bodyPr wrap="square" anchor="t">
            <a:spAutoFit/>
          </a:bodyPr>
          <a:lstStyle/>
          <a:p>
            <a:pPr lvl="0"/>
            <a:r>
              <a:rPr lang="en-US" altLang="zh-CN" sz="3200">
                <a:solidFill>
                  <a:schemeClr val="bg1"/>
                </a:solidFill>
                <a:latin typeface="Impact" panose="020B0806030902050204" charset="0"/>
                <a:ea typeface="微软雅黑 Light" panose="020B0502040204020203" pitchFamily="34" charset="-122"/>
                <a:sym typeface="Arial" panose="020B0604020202020204" pitchFamily="34" charset="0"/>
              </a:rPr>
              <a:t>1</a:t>
            </a:r>
            <a:endParaRPr lang="zh-CN" altLang="en-US" sz="32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sp>
        <p:nvSpPr>
          <p:cNvPr id="14" name="椭圆 13"/>
          <p:cNvSpPr/>
          <p:nvPr/>
        </p:nvSpPr>
        <p:spPr>
          <a:xfrm>
            <a:off x="4049395" y="3508375"/>
            <a:ext cx="721360" cy="661670"/>
          </a:xfrm>
          <a:prstGeom prst="ellipse">
            <a:avLst/>
          </a:prstGeom>
          <a:solidFill>
            <a:srgbClr val="809DB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20"/>
          <p:cNvSpPr txBox="1"/>
          <p:nvPr/>
        </p:nvSpPr>
        <p:spPr>
          <a:xfrm flipH="1">
            <a:off x="4203700" y="3561715"/>
            <a:ext cx="720725" cy="583565"/>
          </a:xfrm>
          <a:prstGeom prst="rect">
            <a:avLst/>
          </a:prstGeom>
          <a:noFill/>
          <a:ln w="9525">
            <a:noFill/>
            <a:miter/>
          </a:ln>
          <a:effectLst>
            <a:outerShdw sx="999" sy="999" algn="ctr" rotWithShape="0">
              <a:srgbClr val="000000"/>
            </a:outerShdw>
          </a:effectLst>
        </p:spPr>
        <p:txBody>
          <a:bodyPr wrap="square" anchor="t">
            <a:spAutoFit/>
          </a:bodyPr>
          <a:lstStyle/>
          <a:p>
            <a:pPr lvl="0"/>
            <a:r>
              <a:rPr lang="en-US" altLang="zh-CN" sz="3200">
                <a:solidFill>
                  <a:schemeClr val="bg1"/>
                </a:solidFill>
                <a:latin typeface="Impact" panose="020B0806030902050204" charset="0"/>
                <a:ea typeface="微软雅黑 Light" panose="020B0502040204020203" pitchFamily="34" charset="-122"/>
                <a:sym typeface="Arial" panose="020B0604020202020204" pitchFamily="34" charset="0"/>
              </a:rPr>
              <a:t>2</a:t>
            </a:r>
            <a:endParaRPr lang="en-US" altLang="zh-CN" sz="32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sp>
        <p:nvSpPr>
          <p:cNvPr id="16" name="椭圆 15"/>
          <p:cNvSpPr/>
          <p:nvPr/>
        </p:nvSpPr>
        <p:spPr>
          <a:xfrm>
            <a:off x="7804150" y="3964940"/>
            <a:ext cx="721360" cy="661670"/>
          </a:xfrm>
          <a:prstGeom prst="ellipse">
            <a:avLst/>
          </a:prstGeom>
          <a:solidFill>
            <a:srgbClr val="809DB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20"/>
          <p:cNvSpPr txBox="1"/>
          <p:nvPr/>
        </p:nvSpPr>
        <p:spPr>
          <a:xfrm flipH="1">
            <a:off x="7965440" y="4021455"/>
            <a:ext cx="720725" cy="583565"/>
          </a:xfrm>
          <a:prstGeom prst="rect">
            <a:avLst/>
          </a:prstGeom>
          <a:noFill/>
          <a:ln w="9525">
            <a:noFill/>
            <a:miter/>
          </a:ln>
          <a:effectLst>
            <a:outerShdw sx="999" sy="999" algn="ctr" rotWithShape="0">
              <a:srgbClr val="000000"/>
            </a:outerShdw>
          </a:effectLst>
        </p:spPr>
        <p:txBody>
          <a:bodyPr wrap="square" anchor="t">
            <a:spAutoFit/>
          </a:bodyPr>
          <a:lstStyle/>
          <a:p>
            <a:pPr lvl="0"/>
            <a:r>
              <a:rPr lang="en-US" altLang="zh-CN" sz="3200">
                <a:solidFill>
                  <a:schemeClr val="bg1"/>
                </a:solidFill>
                <a:latin typeface="Impact" panose="020B0806030902050204" charset="0"/>
                <a:ea typeface="微软雅黑 Light" panose="020B0502040204020203" pitchFamily="34" charset="-122"/>
                <a:sym typeface="Arial" panose="020B0604020202020204" pitchFamily="34" charset="0"/>
              </a:rPr>
              <a:t>3</a:t>
            </a:r>
            <a:endParaRPr lang="en-US" altLang="zh-CN" sz="32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教学设计的含义与能力</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10641965" cy="6076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ct val="1200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教学设计的内涵十分丰富，这与教学的内涵较广、教育理念存在区别有关，不同教师对教学的认识和观点的不同，也会使其在对教学设计的理解上产生差异，从而其采用的教学设计方法也会不一样。</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44627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9221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不同取向的教学设计</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828925"/>
            <a:ext cx="10507345" cy="6076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ct val="1200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如何定义教学设计？根据不同的理论视角，可以对教学设计给出不同的解释。总体来说，大致可以分为过程规划说、方法说和技术说这三种。这三类定义虽然视角不同，但是阐述的本质基本类似，都指出了教学设计的主要作用、基本过程和主要特征。</a:t>
            </a:r>
            <a:endPar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sp>
        <p:nvSpPr>
          <p:cNvPr id="24" name="文本框 23"/>
          <p:cNvSpPr txBox="1"/>
          <p:nvPr/>
        </p:nvSpPr>
        <p:spPr>
          <a:xfrm>
            <a:off x="758825" y="2369179"/>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1.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教学设计定义的三种观点</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25" name="直接连接符 24"/>
          <p:cNvCxnSpPr/>
          <p:nvPr/>
        </p:nvCxnSpPr>
        <p:spPr>
          <a:xfrm>
            <a:off x="866775" y="2785104"/>
            <a:ext cx="24657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4290695"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教学设计的含义与能力</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10641965" cy="6076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ct val="1200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教学设计的内涵十分丰富，这与教学的内涵较广、教育理念存在区别有关，不同教师对教学的认识和观点的不同，也会使其在对教学设计的理解上产生差异，从而其采用的教学设计方法也会不一样。</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44627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9221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不同取向的教学设计</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828925"/>
            <a:ext cx="10507345" cy="60769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ct val="1200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自</a:t>
            </a:r>
            <a:r>
              <a:rPr lang="en-US" altLang="zh-CN"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20</a:t>
            </a:r>
            <a:r>
              <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世纪</a:t>
            </a:r>
            <a:r>
              <a:rPr lang="en-US" altLang="zh-CN"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80</a:t>
            </a:r>
            <a:r>
              <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年代末以来，教学设计研究领域兴起了目标主义和建构主义之争。前者主张教学设计的程序化、目标导向、可预测性，蕴含着一种</a:t>
            </a:r>
            <a:r>
              <a:rPr lang="en-US" altLang="zh-CN"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a:t>
            </a:r>
            <a:r>
              <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确定性</a:t>
            </a:r>
            <a:r>
              <a:rPr lang="en-US" altLang="zh-CN"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a:t>
            </a:r>
            <a:r>
              <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的思想；后者倡导教学设计的非线性、情景性、不可预见性，凸显出一种</a:t>
            </a:r>
            <a:r>
              <a:rPr lang="en-US" altLang="zh-CN"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a:t>
            </a:r>
            <a:r>
              <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不确定性</a:t>
            </a:r>
            <a:r>
              <a:rPr lang="en-US" altLang="zh-CN"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a:t>
            </a:r>
            <a:r>
              <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rPr>
              <a:t>的思想。</a:t>
            </a:r>
            <a:endParaRPr lang="zh-CN" altLang="en-US" sz="1400" dirty="0">
              <a:solidFill>
                <a:schemeClr val="tx1">
                  <a:lumMod val="95000"/>
                  <a:lumOff val="5000"/>
                </a:schemeClr>
              </a:solidFill>
              <a:latin typeface="微软雅黑 Light" panose="020B0502040204020203" pitchFamily="34" charset="-122"/>
              <a:ea typeface="微软雅黑 Light" panose="020B0502040204020203" pitchFamily="34" charset="-122"/>
              <a:sym typeface="宋体" panose="02010600030101010101" pitchFamily="2" charset="-122"/>
            </a:endParaRPr>
          </a:p>
        </p:txBody>
      </p:sp>
      <p:sp>
        <p:nvSpPr>
          <p:cNvPr id="24" name="文本框 23"/>
          <p:cNvSpPr txBox="1"/>
          <p:nvPr/>
        </p:nvSpPr>
        <p:spPr>
          <a:xfrm>
            <a:off x="758825" y="2369179"/>
            <a:ext cx="4155440" cy="337185"/>
          </a:xfrm>
          <a:prstGeom prst="rect">
            <a:avLst/>
          </a:prstGeom>
          <a:noFill/>
        </p:spPr>
        <p:txBody>
          <a:bodyPr wrap="square" rtlCol="0" anchor="t">
            <a:spAutoFit/>
          </a:bodyPr>
          <a:lstStyle/>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教学设计和研究的两种取向</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grpSp>
        <p:nvGrpSpPr>
          <p:cNvPr id="53" name="组合 52"/>
          <p:cNvGrpSpPr/>
          <p:nvPr/>
        </p:nvGrpSpPr>
        <p:grpSpPr>
          <a:xfrm>
            <a:off x="1573396" y="3505721"/>
            <a:ext cx="8250054" cy="3084792"/>
            <a:chOff x="1406" y="5525"/>
            <a:chExt cx="10488" cy="3922"/>
          </a:xfrm>
        </p:grpSpPr>
        <p:sp>
          <p:nvSpPr>
            <p:cNvPr id="41" name="矩形 40"/>
            <p:cNvSpPr/>
            <p:nvPr/>
          </p:nvSpPr>
          <p:spPr>
            <a:xfrm>
              <a:off x="1406" y="7011"/>
              <a:ext cx="5699" cy="2436"/>
            </a:xfrm>
            <a:prstGeom prst="rect">
              <a:avLst/>
            </a:prstGeom>
            <a:solidFill>
              <a:srgbClr val="616C85"/>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矩形 44"/>
            <p:cNvSpPr/>
            <p:nvPr/>
          </p:nvSpPr>
          <p:spPr>
            <a:xfrm>
              <a:off x="6194" y="6228"/>
              <a:ext cx="5700" cy="2436"/>
            </a:xfrm>
            <a:prstGeom prst="rect">
              <a:avLst/>
            </a:prstGeom>
            <a:solidFill>
              <a:srgbClr val="616C85"/>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文本框 22"/>
            <p:cNvSpPr txBox="1"/>
            <p:nvPr/>
          </p:nvSpPr>
          <p:spPr>
            <a:xfrm flipH="1">
              <a:off x="1746" y="7640"/>
              <a:ext cx="4198" cy="1804"/>
            </a:xfrm>
            <a:prstGeom prst="rect">
              <a:avLst/>
            </a:prstGeom>
            <a:noFill/>
            <a:ln w="9525">
              <a:noFill/>
              <a:miter/>
            </a:ln>
            <a:effectLst>
              <a:outerShdw sx="999" sy="999" algn="ctr" rotWithShape="0">
                <a:srgbClr val="000000"/>
              </a:outerShdw>
            </a:effectLst>
          </p:spPr>
          <p:txBody>
            <a:bodyPr wrap="square" anchor="t">
              <a:spAutoFit/>
            </a:bodyPr>
            <a:p>
              <a:pPr lvl="0" indent="304800" fontAlgn="auto">
                <a:lnSpc>
                  <a:spcPct val="120000"/>
                </a:lnSpc>
                <a:extLst>
                  <a:ext uri="{35155182-B16C-46BC-9424-99874614C6A1}">
                    <wpsdc:indentchars xmlns:wpsdc="http://www.wps.cn/officeDocument/2017/drawingmlCustomData" val="200" checksum="1077528236"/>
                  </a:ext>
                </a:extLst>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目标主义取向的教学设计。目标主义取向的教学设计是以行为主义心理学乃至信息加工认知心理学为基础的。虽然它们所主张的观点有着这样或那样的差别，但是它们对教学设计研究的影响却有着不少相似之处。</a:t>
              </a:r>
              <a:endPar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47" name="文本框 22"/>
            <p:cNvSpPr txBox="1"/>
            <p:nvPr/>
          </p:nvSpPr>
          <p:spPr>
            <a:xfrm flipH="1">
              <a:off x="6858" y="6885"/>
              <a:ext cx="4765" cy="1804"/>
            </a:xfrm>
            <a:prstGeom prst="rect">
              <a:avLst/>
            </a:prstGeom>
            <a:noFill/>
            <a:ln w="9525">
              <a:noFill/>
              <a:miter/>
            </a:ln>
            <a:effectLst>
              <a:outerShdw sx="999" sy="999" algn="ctr" rotWithShape="0">
                <a:srgbClr val="000000"/>
              </a:outerShdw>
            </a:effectLst>
          </p:spPr>
          <p:txBody>
            <a:bodyPr wrap="square" anchor="t">
              <a:spAutoFit/>
            </a:bodyPr>
            <a:p>
              <a:pPr lvl="0" indent="304800" fontAlgn="auto">
                <a:lnSpc>
                  <a:spcPct val="120000"/>
                </a:lnSpc>
                <a:extLst>
                  <a:ext uri="{35155182-B16C-46BC-9424-99874614C6A1}">
                    <wpsdc:indentchars xmlns:wpsdc="http://www.wps.cn/officeDocument/2017/drawingmlCustomData" val="200" checksum="1077528236"/>
                  </a:ext>
                </a:extLst>
              </a:pP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建构主义取向的教学设计。建构主义取向的教学设计是以建构主义心理学为基础的，建构主义大体上可划分为</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激进的建构主义</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和</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温和的建构主义</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两大派别，二者的不同之处在于其对</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物质世界是否依赖于对其存在的感知者</a:t>
              </a:r>
              <a:r>
                <a:rPr lang="en-US" altLang="zh-CN"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a:t>
              </a:r>
              <a:r>
                <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这一问题的回答上。</a:t>
              </a:r>
              <a:endParaRPr lang="zh-CN" altLang="en-US" sz="1200" dirty="0">
                <a:solidFill>
                  <a:schemeClr val="bg1"/>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sp>
          <p:nvSpPr>
            <p:cNvPr id="48" name="椭圆 47"/>
            <p:cNvSpPr/>
            <p:nvPr/>
          </p:nvSpPr>
          <p:spPr>
            <a:xfrm>
              <a:off x="1588" y="6374"/>
              <a:ext cx="1136" cy="1042"/>
            </a:xfrm>
            <a:prstGeom prst="ellipse">
              <a:avLst/>
            </a:prstGeom>
            <a:solidFill>
              <a:srgbClr val="809DB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文本框 20"/>
            <p:cNvSpPr txBox="1"/>
            <p:nvPr/>
          </p:nvSpPr>
          <p:spPr>
            <a:xfrm flipH="1">
              <a:off x="1888" y="6444"/>
              <a:ext cx="1045" cy="899"/>
            </a:xfrm>
            <a:prstGeom prst="rect">
              <a:avLst/>
            </a:prstGeom>
            <a:noFill/>
            <a:ln w="9525">
              <a:noFill/>
              <a:miter/>
            </a:ln>
            <a:effectLst>
              <a:outerShdw sx="999" sy="999" algn="ctr" rotWithShape="0">
                <a:srgbClr val="000000"/>
              </a:outerShdw>
            </a:effectLst>
          </p:spPr>
          <p:txBody>
            <a:bodyPr wrap="square" anchor="t">
              <a:spAutoFit/>
            </a:bodyPr>
            <a:p>
              <a:pPr lvl="0"/>
              <a:r>
                <a:rPr lang="en-US" altLang="zh-CN" sz="4000">
                  <a:solidFill>
                    <a:schemeClr val="bg1"/>
                  </a:solidFill>
                  <a:latin typeface="Impact" panose="020B0806030902050204" charset="0"/>
                  <a:ea typeface="微软雅黑 Light" panose="020B0502040204020203" pitchFamily="34" charset="-122"/>
                  <a:sym typeface="Arial" panose="020B0604020202020204" pitchFamily="34" charset="0"/>
                </a:rPr>
                <a:t>1</a:t>
              </a:r>
              <a:endParaRPr lang="zh-CN" altLang="en-US" sz="40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sp>
          <p:nvSpPr>
            <p:cNvPr id="50" name="椭圆 49"/>
            <p:cNvSpPr/>
            <p:nvPr/>
          </p:nvSpPr>
          <p:spPr>
            <a:xfrm>
              <a:off x="6377" y="5525"/>
              <a:ext cx="1136" cy="1042"/>
            </a:xfrm>
            <a:prstGeom prst="ellipse">
              <a:avLst/>
            </a:prstGeom>
            <a:solidFill>
              <a:srgbClr val="809DB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1" name="文本框 20"/>
            <p:cNvSpPr txBox="1"/>
            <p:nvPr/>
          </p:nvSpPr>
          <p:spPr>
            <a:xfrm flipH="1">
              <a:off x="6646" y="5609"/>
              <a:ext cx="1135" cy="899"/>
            </a:xfrm>
            <a:prstGeom prst="rect">
              <a:avLst/>
            </a:prstGeom>
            <a:noFill/>
            <a:ln w="9525">
              <a:noFill/>
              <a:miter/>
            </a:ln>
            <a:effectLst>
              <a:outerShdw sx="999" sy="999" algn="ctr" rotWithShape="0">
                <a:srgbClr val="000000"/>
              </a:outerShdw>
            </a:effectLst>
          </p:spPr>
          <p:txBody>
            <a:bodyPr wrap="square" anchor="t">
              <a:spAutoFit/>
            </a:bodyPr>
            <a:p>
              <a:pPr lvl="0"/>
              <a:r>
                <a:rPr lang="en-US" altLang="zh-CN" sz="4000">
                  <a:solidFill>
                    <a:schemeClr val="bg1"/>
                  </a:solidFill>
                  <a:latin typeface="Impact" panose="020B0806030902050204" charset="0"/>
                  <a:ea typeface="微软雅黑 Light" panose="020B0502040204020203" pitchFamily="34" charset="-122"/>
                  <a:sym typeface="Arial" panose="020B0604020202020204" pitchFamily="34" charset="0"/>
                </a:rPr>
                <a:t>2</a:t>
              </a:r>
              <a:endParaRPr lang="en-US" altLang="zh-CN" sz="40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grpSp>
      <p:cxnSp>
        <p:nvCxnSpPr>
          <p:cNvPr id="54" name="直接连接符 53"/>
          <p:cNvCxnSpPr/>
          <p:nvPr/>
        </p:nvCxnSpPr>
        <p:spPr>
          <a:xfrm>
            <a:off x="866775" y="2785104"/>
            <a:ext cx="266636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137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1</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目标主义取向的教学设计</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行为主义认为，学习是刺激与反应的联结，学习过程是循序渐进的过程，学习结果是可观察和可测量的外显行为，学习保持是强化的结果。因此，知识是存在于个体的头脑之外的，具有客观性，是与个体的主观经验相分离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程序教学的设计要遵循以下几个原则：</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①</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积极反应原则，教学的设计要能使学生经常处于积极反应的状态；</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②</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小步子原则，教学内容要存在关联性、符合学生的学习过程；</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③</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及时强化原则，要让学生尽快明白自己的反应是否正确；</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④</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自定步调原则，一些教学环节可以让学生有自主性；</a:t>
            </a:r>
            <a:r>
              <a:rPr lang="en-US"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⑤</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低错误率原则，尽量减少学生出现错误反应的可能性。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信息加工认知心理学把人的认知和计算机进行功能模拟，认为人的认知过程是一个主动地寻找信息、接受信息，并在一定的信息结构中进行加工的过程。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615315"/>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a:p>
            <a:pPr lvl="0" algn="dist" fontAlgn="base"/>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137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1</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目标主义取向的教学设计</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目标主义取向的教学设计具有明显的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确定性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，认为学习具有有序性、必然性、统一性和可预见性等性质，主要特点如下。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第一，教学设计过程是线性的、序列化的。基于目标主义的教学设计基本上表现出一种线性的过程，可以用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ADDIE</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经典教学设计模式来概括。</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第二，教学设计过程是目标导向的。基于目标主义的教学设计关注教学目标的确定。教学目标必须是具体的、精确的、分解的行为目标。</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三，教学设计过程是规定性的、可控制的。基于目标主义的教学设计吸取了整体论、信息论和控制论的思想，设计是从一个具体而明确的行为目标开始的，继而是以一种系统的、有序的、有计划的方式来设计教学过程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137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建构主义取向的教学设计</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激进的建构主义认为，物质世界完全独立于人类对它的感知而存在，绝不依赖于人们对其存在的感知。知识既不是通过感官也不是通过交流被动接受的，而是完全由个体主动建构的，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不存在真实的世界，绝对没有独立于人类思维活动的客观真实</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，它所倡导的是一种完全的、个体的建构主义。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温和的建构主义则认为，物质世界完全依赖于对其存在的感知者的感知。知识是个体建构的结果，不存在客观真实，而是个体的经验决定了知识的真实性，真实所能达到的程度取决于认知者的构想。因此，温和的建构主义假定：学习者都是积极参与学习过程的，并运用自己的先前经验建构自己对外界的认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137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建构主义取向的教学设计</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建构主义取向的教学设计具有鲜明的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不确定性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，认为学习具有无序性、偶然性、差异性和难以预料性等性质，主要特点如下。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第一，教学设计过程是非线性的、递归的。教学设计不再是简单的设计之后再加以实施的问题，而是一个在学与教的具体境脉中、在学与教的互动中发展演化的过程。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第二，教学设计强调有意义情景的创设。建构主义取向的教学设计强调，教学的重点在于促进学习者在真实的情景中获得理解。因此，有意义情景的创设成为教学设计至关重要的环节之一。</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第三，教学设计强调多维评价方式的设计。建构主义取向的教学设计认为教学的目标是培养学习者主体在特定的学习情境中进行独立探究、分析思考的能力，使其不断完善认知结构、提升综合素养。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4137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2</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建构主义取向的教学设计</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教学是一种复杂的社会活动，但在看似</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不确定性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的教学活动中，必然也有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确定性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的存在。教学的对象是学习者，他们都是复杂的个体，这就使得教学过程本身的性质和多样性也在不断地发生着变化，教学过程充满着许多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不确定性</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的因素。鉴于此，教学设计的目的在于帮助学习者学习，以此促进学习者身心的发展。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其实，无论是何种取向的教学设计，其核心均要围绕教学目标来展开，教学设计的目的就是更有效地达成教学目标，它是一种目标导向的系列活动。</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64" name="文本框 22"/>
          <p:cNvSpPr txBox="1"/>
          <p:nvPr>
            <p:custDataLst>
              <p:tags r:id="rId3"/>
            </p:custDataLst>
          </p:nvPr>
        </p:nvSpPr>
        <p:spPr>
          <a:xfrm flipH="1">
            <a:off x="866775" y="213868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力是一个较为多元且难以界定和测量的概念，不同学科形成了不同视角下的概念界定。哲学视角下的能力偏重对能力属性的描述，认为能力是人的综合素养在现实活动中的外化表现，是指人能驾驭各种活动的本领大小和熟练程度，是实现个人价值的一种方式，也是左右社会发展和人生命运的积极力量。心理学视角下的能力偏重影响活动和个人发展的描述，主要有三种界定方式：一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潜能说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，认为能力即潜能，是人在特定情境中有无数种可能行为的表现；二是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动态知识技能说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，认为能力表现在对动态知识和技能的掌握上，即操作的速度、深度和难度等；三是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个性心理特征说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，认为能力是指符合活动要求，影响活动效果的个性心理特征的综合。</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个性心理特征说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将能力与活动密切关联，这是能力得以表现和形成的关键，将影响活动效果的个性心理特征作为能力的构成，这是能力得以区分与辨别的特征。本书沿用心理学视角下对能力的定义，一是关注形成和表现能力的活动，二是考察顺利和有效完成某种活动的心理特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文本框 20"/>
          <p:cNvSpPr txBox="1"/>
          <p:nvPr/>
        </p:nvSpPr>
        <p:spPr>
          <a:xfrm flipH="1">
            <a:off x="616585" y="1015365"/>
            <a:ext cx="4297045" cy="460375"/>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教学设计能力与构成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1.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教学设计能力的内涵</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0448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64" name="文本框 22"/>
          <p:cNvSpPr txBox="1"/>
          <p:nvPr>
            <p:custDataLst>
              <p:tags r:id="rId3"/>
            </p:custDataLst>
          </p:nvPr>
        </p:nvSpPr>
        <p:spPr>
          <a:xfrm flipH="1">
            <a:off x="866775" y="2138680"/>
            <a:ext cx="77387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目前，对于教师教学设计能力的定义主要是从以下四个角度出发的。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一是从教学设计的解决问题视角出发，认为教师的教学设计能力等同于教师解决教学问题的能力；二是从教学设计的流程视角出发，认为教师的教学设计能力主要体现在教学设计各个环节中的能力展现；三是从教师专业能力的定义和结构出发，认为教师的教学设计能力即教师的知识、技能和信念等个体特征；四是从狭义的教学设计出发，认为教师的教学设计能力特指其设计教学方案的能力。</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四种角度都有其合理性，但是，对教学设计能力的认识和发展主要基于教学设计的流程，从教师设计教学的过程分析其能力的高低。由于目前对教学设计能力的评判主要依据教师设计的文本，这也使得一些研究采用狭义的定义。因此，本书中对于教学设计能力内涵的界定主要基于教师的教学设计流程，并结合能力的内涵，认为教学设计能力是教师在课堂教学前基于一定理论和方法，制定出科学、合理的教学方案，从而能帮助自己实施有效教学的能力。</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文本框 20"/>
          <p:cNvSpPr txBox="1"/>
          <p:nvPr/>
        </p:nvSpPr>
        <p:spPr>
          <a:xfrm flipH="1">
            <a:off x="616585" y="1015365"/>
            <a:ext cx="4297045" cy="460375"/>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教学设计能力与构成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1.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教学设计能力的内涵</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0448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64" name="文本框 22"/>
          <p:cNvSpPr txBox="1"/>
          <p:nvPr>
            <p:custDataLst>
              <p:tags r:id="rId3"/>
            </p:custDataLst>
          </p:nvPr>
        </p:nvSpPr>
        <p:spPr>
          <a:xfrm flipH="1">
            <a:off x="866775" y="2138680"/>
            <a:ext cx="7738745" cy="7321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教学设计能力的构成与教学设计能力的内涵界定有着密切的联系，如果从教学设计流程角度，侧重教师在教学设计各流程中体现出的能力，代表性观点如</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下表所示。</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文本框 20"/>
          <p:cNvSpPr txBox="1"/>
          <p:nvPr/>
        </p:nvSpPr>
        <p:spPr>
          <a:xfrm flipH="1">
            <a:off x="616585" y="1015365"/>
            <a:ext cx="4297045" cy="460375"/>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教学设计能力与构成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教学设计能力的构成</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0448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aphicFrame>
        <p:nvGraphicFramePr>
          <p:cNvPr id="4" name="表格 3"/>
          <p:cNvGraphicFramePr/>
          <p:nvPr>
            <p:custDataLst>
              <p:tags r:id="rId4"/>
            </p:custDataLst>
          </p:nvPr>
        </p:nvGraphicFramePr>
        <p:xfrm>
          <a:off x="717550" y="2898775"/>
          <a:ext cx="10756265" cy="3759835"/>
        </p:xfrm>
        <a:graphic>
          <a:graphicData uri="http://schemas.openxmlformats.org/drawingml/2006/table">
            <a:tbl>
              <a:tblPr firstRow="1">
                <a:tableStyleId>{22D134B8-2364-427E-B464-9B8E6BF5BB06}</a:tableStyleId>
              </a:tblPr>
              <a:tblGrid>
                <a:gridCol w="1964690"/>
                <a:gridCol w="8791575"/>
              </a:tblGrid>
              <a:tr h="340360">
                <a:tc>
                  <a:txBody>
                    <a:bodyPr/>
                    <a:p>
                      <a:pPr algn="ctr">
                        <a:lnSpc>
                          <a:spcPct val="120000"/>
                        </a:lnSpc>
                        <a:buNone/>
                      </a:pPr>
                      <a:r>
                        <a:rPr lang="zh-CN" altLang="en-US" sz="1400" b="1">
                          <a:latin typeface="微软雅黑" panose="020B0503020204020204" charset="-122"/>
                          <a:ea typeface="微软雅黑" panose="020B0503020204020204" charset="-122"/>
                        </a:rPr>
                        <a:t>研究者（时间）</a:t>
                      </a:r>
                      <a:endParaRPr lang="zh-CN" altLang="en-US" sz="1400" b="1">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lnSpc>
                          <a:spcPct val="120000"/>
                        </a:lnSpc>
                        <a:buNone/>
                      </a:pPr>
                      <a:r>
                        <a:rPr lang="zh-CN" altLang="en-US" sz="1400">
                          <a:latin typeface="微软雅黑" panose="020B0503020204020204" charset="-122"/>
                          <a:ea typeface="微软雅黑" panose="020B0503020204020204" charset="-122"/>
                        </a:rPr>
                        <a:t>教师教学设计能力的定义与构成</a:t>
                      </a:r>
                      <a:endParaRPr lang="zh-CN" altLang="en-US" sz="14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464185">
                <a:tc>
                  <a:txBody>
                    <a:bodyPr/>
                    <a:p>
                      <a:pPr algn="ctr">
                        <a:lnSpc>
                          <a:spcPct val="120000"/>
                        </a:lnSpc>
                        <a:buNone/>
                      </a:pPr>
                      <a:r>
                        <a:rPr lang="zh-CN" altLang="en-US" sz="1200">
                          <a:latin typeface="微软雅黑" panose="020B0503020204020204" charset="-122"/>
                          <a:ea typeface="微软雅黑" panose="020B0503020204020204" charset="-122"/>
                          <a:cs typeface="微软雅黑" panose="020B0503020204020204" charset="-122"/>
                        </a:rPr>
                        <a:t>张景焕等（</a:t>
                      </a:r>
                      <a:r>
                        <a:rPr lang="en-US" altLang="zh-CN" sz="1200">
                          <a:latin typeface="微软雅黑" panose="020B0503020204020204" charset="-122"/>
                          <a:ea typeface="微软雅黑" panose="020B0503020204020204" charset="-122"/>
                          <a:cs typeface="微软雅黑" panose="020B0503020204020204" charset="-122"/>
                        </a:rPr>
                        <a:t>2004</a:t>
                      </a:r>
                      <a:r>
                        <a:rPr lang="zh-CN" altLang="en-US" sz="1200">
                          <a:latin typeface="微软雅黑" panose="020B0503020204020204" charset="-122"/>
                          <a:ea typeface="微软雅黑" panose="020B0503020204020204" charset="-122"/>
                          <a:cs typeface="微软雅黑" panose="020B0503020204020204" charset="-122"/>
                        </a:rPr>
                        <a:t>）</a:t>
                      </a:r>
                      <a:endParaRPr lang="zh-CN" altLang="en-US" sz="1200">
                        <a:latin typeface="微软雅黑" panose="020B0503020204020204" charset="-122"/>
                        <a:ea typeface="微软雅黑" panose="020B0503020204020204" charset="-122"/>
                        <a:cs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主要体现在教学任务分析、教学对象分析、教学目标编制、教学方法选择与运用、教学媒体选择与运用、教学结果的评价六个方面及综合应用效果上</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464820">
                <a:tc>
                  <a:txBody>
                    <a:bodyPr/>
                    <a:p>
                      <a:pPr algn="ctr">
                        <a:lnSpc>
                          <a:spcPct val="120000"/>
                        </a:lnSpc>
                        <a:buNone/>
                      </a:pPr>
                      <a:r>
                        <a:rPr lang="zh-CN" altLang="en-US" sz="1200">
                          <a:latin typeface="微软雅黑" panose="020B0503020204020204" charset="-122"/>
                          <a:ea typeface="微软雅黑" panose="020B0503020204020204" charset="-122"/>
                          <a:cs typeface="微软雅黑" panose="020B0503020204020204" charset="-122"/>
                        </a:rPr>
                        <a:t>王玉江等（</a:t>
                      </a:r>
                      <a:r>
                        <a:rPr lang="en-US" altLang="zh-CN" sz="1200">
                          <a:latin typeface="微软雅黑" panose="020B0503020204020204" charset="-122"/>
                          <a:ea typeface="微软雅黑" panose="020B0503020204020204" charset="-122"/>
                          <a:cs typeface="微软雅黑" panose="020B0503020204020204" charset="-122"/>
                        </a:rPr>
                        <a:t>2007</a:t>
                      </a:r>
                      <a:r>
                        <a:rPr lang="zh-CN" altLang="en-US" sz="1200">
                          <a:latin typeface="微软雅黑" panose="020B0503020204020204" charset="-122"/>
                          <a:ea typeface="微软雅黑" panose="020B0503020204020204" charset="-122"/>
                          <a:cs typeface="微软雅黑" panose="020B0503020204020204" charset="-122"/>
                        </a:rPr>
                        <a:t>）</a:t>
                      </a:r>
                      <a:endParaRPr lang="zh-CN" altLang="en-US" sz="1200">
                        <a:latin typeface="微软雅黑" panose="020B0503020204020204" charset="-122"/>
                        <a:ea typeface="微软雅黑" panose="020B0503020204020204" charset="-122"/>
                        <a:cs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主要体现在分析教学任务的能力、分析教学对象的能力、设计教学目标的能力、选择教学策略的能力、选用教学媒体的能力和课堂教学设计评价的能力等方面王玉江，陈秀珍</a:t>
                      </a:r>
                      <a:r>
                        <a:rPr lang="en-US" altLang="zh-CN" sz="1200">
                          <a:latin typeface="微软雅黑" panose="020B0503020204020204" charset="-122"/>
                          <a:ea typeface="微软雅黑" panose="020B0503020204020204" charset="-122"/>
                        </a:rPr>
                        <a:t>.</a:t>
                      </a:r>
                      <a:r>
                        <a:rPr lang="zh-CN" altLang="en-US" sz="1200">
                          <a:latin typeface="微软雅黑" panose="020B0503020204020204" charset="-122"/>
                          <a:ea typeface="微软雅黑" panose="020B0503020204020204" charset="-122"/>
                        </a:rPr>
                        <a:t>农村小学教师教学设计能力调查与提高的建议</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39725">
                <a:tc>
                  <a:txBody>
                    <a:bodyPr/>
                    <a:p>
                      <a:pPr algn="ctr">
                        <a:lnSpc>
                          <a:spcPct val="120000"/>
                        </a:lnSpc>
                        <a:buNone/>
                      </a:pPr>
                      <a:r>
                        <a:rPr lang="zh-CN" altLang="en-US" sz="1200">
                          <a:latin typeface="微软雅黑" panose="020B0503020204020204" charset="-122"/>
                          <a:ea typeface="微软雅黑" panose="020B0503020204020204" charset="-122"/>
                        </a:rPr>
                        <a:t>左坤（</a:t>
                      </a:r>
                      <a:r>
                        <a:rPr lang="en-US" altLang="zh-CN" sz="1200">
                          <a:latin typeface="微软雅黑" panose="020B0503020204020204" charset="-122"/>
                          <a:ea typeface="微软雅黑" panose="020B0503020204020204" charset="-122"/>
                        </a:rPr>
                        <a:t>2011</a:t>
                      </a:r>
                      <a:r>
                        <a:rPr lang="zh-CN" altLang="en-US" sz="1200">
                          <a:latin typeface="微软雅黑" panose="020B0503020204020204" charset="-122"/>
                          <a:ea typeface="微软雅黑" panose="020B0503020204020204" charset="-122"/>
                        </a:rPr>
                        <a:t>）</a:t>
                      </a:r>
                      <a:endParaRPr lang="zh-CN" altLang="en-US" sz="12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主要体现在教学设计过程中教学目标的制定、教学重难点的分析、学情分析、问题情境设计以及问题诊断的补偿矫正等方面</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456565">
                <a:tc>
                  <a:txBody>
                    <a:bodyPr/>
                    <a:p>
                      <a:pPr algn="ctr">
                        <a:lnSpc>
                          <a:spcPct val="120000"/>
                        </a:lnSpc>
                        <a:buNone/>
                      </a:pPr>
                      <a:r>
                        <a:rPr lang="zh-CN" altLang="en-US" sz="1200">
                          <a:latin typeface="微软雅黑" panose="020B0503020204020204" charset="-122"/>
                          <a:ea typeface="微软雅黑" panose="020B0503020204020204" charset="-122"/>
                        </a:rPr>
                        <a:t>杜萍（</a:t>
                      </a:r>
                      <a:r>
                        <a:rPr lang="en-US" altLang="zh-CN" sz="1200">
                          <a:latin typeface="微软雅黑" panose="020B0503020204020204" charset="-122"/>
                          <a:ea typeface="微软雅黑" panose="020B0503020204020204" charset="-122"/>
                        </a:rPr>
                        <a:t>2011</a:t>
                      </a:r>
                      <a:r>
                        <a:rPr lang="zh-CN" altLang="en-US" sz="1200">
                          <a:latin typeface="微软雅黑" panose="020B0503020204020204" charset="-122"/>
                          <a:ea typeface="微软雅黑" panose="020B0503020204020204" charset="-122"/>
                        </a:rPr>
                        <a:t>）</a:t>
                      </a:r>
                      <a:endParaRPr lang="zh-CN" altLang="en-US" sz="12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主要体现在理解分析学生能力、教学目标编制能力、教学内容重组能力、教学过程设计能力、教学策略选择能力和弹性设计能力等方面</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673100">
                <a:tc>
                  <a:txBody>
                    <a:bodyPr/>
                    <a:p>
                      <a:pPr algn="ctr">
                        <a:lnSpc>
                          <a:spcPct val="120000"/>
                        </a:lnSpc>
                        <a:buNone/>
                      </a:pPr>
                      <a:r>
                        <a:rPr lang="zh-CN" altLang="en-US" sz="1200">
                          <a:latin typeface="微软雅黑" panose="020B0503020204020204" charset="-122"/>
                          <a:ea typeface="微软雅黑" panose="020B0503020204020204" charset="-122"/>
                        </a:rPr>
                        <a:t>李孝诚等（</a:t>
                      </a:r>
                      <a:r>
                        <a:rPr lang="en-US" altLang="zh-CN" sz="1200">
                          <a:latin typeface="微软雅黑" panose="020B0503020204020204" charset="-122"/>
                          <a:ea typeface="微软雅黑" panose="020B0503020204020204" charset="-122"/>
                        </a:rPr>
                        <a:t>2013</a:t>
                      </a:r>
                      <a:r>
                        <a:rPr lang="zh-CN" altLang="en-US" sz="1200">
                          <a:latin typeface="微软雅黑" panose="020B0503020204020204" charset="-122"/>
                          <a:ea typeface="微软雅黑" panose="020B0503020204020204" charset="-122"/>
                        </a:rPr>
                        <a:t>）</a:t>
                      </a:r>
                      <a:endParaRPr lang="zh-CN" altLang="en-US" sz="12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既包含数学教学设计观念，又包含对数学教材知识的理解、数学教学设计的理论基础与常用方法、学习者分析、数学教学目标的确定与表述、数学教学重难点的确定与处理、数学教学过程的设计、数学学习任务的设计、数学教学方法与媒体的选择、数学教学设计的评价九个方面</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40360">
                <a:tc>
                  <a:txBody>
                    <a:bodyPr/>
                    <a:p>
                      <a:pPr algn="ctr">
                        <a:lnSpc>
                          <a:spcPct val="120000"/>
                        </a:lnSpc>
                        <a:buNone/>
                      </a:pPr>
                      <a:r>
                        <a:rPr lang="zh-CN" altLang="en-US" sz="1200">
                          <a:latin typeface="微软雅黑" panose="020B0503020204020204" charset="-122"/>
                          <a:ea typeface="微软雅黑" panose="020B0503020204020204" charset="-122"/>
                        </a:rPr>
                        <a:t>盛群力等（</a:t>
                      </a:r>
                      <a:r>
                        <a:rPr lang="en-US" altLang="zh-CN" sz="1200">
                          <a:latin typeface="微软雅黑" panose="020B0503020204020204" charset="-122"/>
                          <a:ea typeface="微软雅黑" panose="020B0503020204020204" charset="-122"/>
                        </a:rPr>
                        <a:t>2015</a:t>
                      </a:r>
                      <a:r>
                        <a:rPr lang="zh-CN" altLang="en-US" sz="1200">
                          <a:latin typeface="微软雅黑" panose="020B0503020204020204" charset="-122"/>
                          <a:ea typeface="微软雅黑" panose="020B0503020204020204" charset="-122"/>
                        </a:rPr>
                        <a:t>）</a:t>
                      </a:r>
                      <a:endParaRPr lang="zh-CN" altLang="en-US" sz="12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包括前端分析、编制目标、教学内容、教学实施和教学评价五个一级指标</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40360">
                <a:tc>
                  <a:txBody>
                    <a:bodyPr/>
                    <a:p>
                      <a:pPr algn="ctr">
                        <a:lnSpc>
                          <a:spcPct val="120000"/>
                        </a:lnSpc>
                        <a:buNone/>
                      </a:pPr>
                      <a:r>
                        <a:rPr lang="zh-CN" altLang="en-US" sz="1200">
                          <a:latin typeface="微软雅黑" panose="020B0503020204020204" charset="-122"/>
                          <a:ea typeface="微软雅黑" panose="020B0503020204020204" charset="-122"/>
                        </a:rPr>
                        <a:t>马兰（</a:t>
                      </a:r>
                      <a:r>
                        <a:rPr lang="en-US" altLang="zh-CN" sz="1200">
                          <a:latin typeface="微软雅黑" panose="020B0503020204020204" charset="-122"/>
                          <a:ea typeface="微软雅黑" panose="020B0503020204020204" charset="-122"/>
                        </a:rPr>
                        <a:t>2015</a:t>
                      </a:r>
                      <a:r>
                        <a:rPr lang="zh-CN" altLang="en-US" sz="1200">
                          <a:latin typeface="微软雅黑" panose="020B0503020204020204" charset="-122"/>
                          <a:ea typeface="微软雅黑" panose="020B0503020204020204" charset="-122"/>
                        </a:rPr>
                        <a:t>）</a:t>
                      </a:r>
                      <a:endParaRPr lang="zh-CN" altLang="en-US" sz="12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由教学设计的基本环节：明确学习结果、预设评估标准和规划教学过程构成</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40360">
                <a:tc>
                  <a:txBody>
                    <a:bodyPr/>
                    <a:p>
                      <a:pPr algn="ctr">
                        <a:lnSpc>
                          <a:spcPct val="120000"/>
                        </a:lnSpc>
                        <a:buNone/>
                      </a:pPr>
                      <a:r>
                        <a:rPr lang="zh-CN" altLang="en-US" sz="1200">
                          <a:latin typeface="微软雅黑" panose="020B0503020204020204" charset="-122"/>
                          <a:ea typeface="微软雅黑" panose="020B0503020204020204" charset="-122"/>
                        </a:rPr>
                        <a:t>马晓丹等（</a:t>
                      </a:r>
                      <a:r>
                        <a:rPr lang="en-US" altLang="zh-CN" sz="1200">
                          <a:latin typeface="微软雅黑" panose="020B0503020204020204" charset="-122"/>
                          <a:ea typeface="微软雅黑" panose="020B0503020204020204" charset="-122"/>
                        </a:rPr>
                        <a:t>2017</a:t>
                      </a:r>
                      <a:r>
                        <a:rPr lang="zh-CN" altLang="en-US" sz="1200">
                          <a:latin typeface="微软雅黑" panose="020B0503020204020204" charset="-122"/>
                          <a:ea typeface="微软雅黑" panose="020B0503020204020204" charset="-122"/>
                        </a:rPr>
                        <a:t>）</a:t>
                      </a:r>
                      <a:endParaRPr lang="zh-CN" altLang="en-US" sz="12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包括设置教学目标、设计教学过程和结合教学目标组织教学评价三个方面</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64" name="文本框 22"/>
          <p:cNvSpPr txBox="1"/>
          <p:nvPr>
            <p:custDataLst>
              <p:tags r:id="rId3"/>
            </p:custDataLst>
          </p:nvPr>
        </p:nvSpPr>
        <p:spPr>
          <a:xfrm flipH="1">
            <a:off x="866775" y="2138680"/>
            <a:ext cx="7738745" cy="7321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如果从解决问题、胜任力等角度审视，教学设计能力聚焦教师以认知、思维策略解决问题的能力，侧重于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为什么这样教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教到什么程度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的问题，代表性观点如</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下表所示。</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文本框 20"/>
          <p:cNvSpPr txBox="1"/>
          <p:nvPr/>
        </p:nvSpPr>
        <p:spPr>
          <a:xfrm flipH="1">
            <a:off x="616585" y="1015365"/>
            <a:ext cx="4297045" cy="460375"/>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教学设计能力与构成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教学设计能力的构成</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0448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aphicFrame>
        <p:nvGraphicFramePr>
          <p:cNvPr id="4" name="表格 3"/>
          <p:cNvGraphicFramePr/>
          <p:nvPr>
            <p:custDataLst>
              <p:tags r:id="rId4"/>
            </p:custDataLst>
          </p:nvPr>
        </p:nvGraphicFramePr>
        <p:xfrm>
          <a:off x="717550" y="2898775"/>
          <a:ext cx="10756265" cy="3759835"/>
        </p:xfrm>
        <a:graphic>
          <a:graphicData uri="http://schemas.openxmlformats.org/drawingml/2006/table">
            <a:tbl>
              <a:tblPr firstRow="1">
                <a:tableStyleId>{22D134B8-2364-427E-B464-9B8E6BF5BB06}</a:tableStyleId>
              </a:tblPr>
              <a:tblGrid>
                <a:gridCol w="1964690"/>
                <a:gridCol w="8791575"/>
              </a:tblGrid>
              <a:tr h="340360">
                <a:tc>
                  <a:txBody>
                    <a:bodyPr/>
                    <a:p>
                      <a:pPr algn="ctr">
                        <a:lnSpc>
                          <a:spcPct val="120000"/>
                        </a:lnSpc>
                        <a:buNone/>
                      </a:pPr>
                      <a:r>
                        <a:rPr lang="zh-CN" altLang="en-US" sz="1400" b="1">
                          <a:latin typeface="微软雅黑" panose="020B0503020204020204" charset="-122"/>
                          <a:ea typeface="微软雅黑" panose="020B0503020204020204" charset="-122"/>
                        </a:rPr>
                        <a:t>研究者（时间）</a:t>
                      </a:r>
                      <a:endParaRPr lang="zh-CN" altLang="en-US" sz="1400" b="1">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ctr">
                        <a:lnSpc>
                          <a:spcPct val="120000"/>
                        </a:lnSpc>
                        <a:buNone/>
                      </a:pPr>
                      <a:r>
                        <a:rPr lang="zh-CN" altLang="en-US" sz="1400">
                          <a:latin typeface="微软雅黑" panose="020B0503020204020204" charset="-122"/>
                          <a:ea typeface="微软雅黑" panose="020B0503020204020204" charset="-122"/>
                        </a:rPr>
                        <a:t>教师教学设计能力的定义与构成</a:t>
                      </a:r>
                      <a:endParaRPr lang="zh-CN" altLang="en-US" sz="14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464185">
                <a:tc>
                  <a:txBody>
                    <a:bodyPr/>
                    <a:p>
                      <a:pPr algn="ctr">
                        <a:lnSpc>
                          <a:spcPct val="120000"/>
                        </a:lnSpc>
                        <a:buNone/>
                      </a:pPr>
                      <a:r>
                        <a:rPr lang="zh-CN" altLang="en-US" sz="1200">
                          <a:latin typeface="微软雅黑" panose="020B0503020204020204" charset="-122"/>
                          <a:ea typeface="微软雅黑" panose="020B0503020204020204" charset="-122"/>
                          <a:cs typeface="微软雅黑" panose="020B0503020204020204" charset="-122"/>
                        </a:rPr>
                        <a:t>刘志平等（</a:t>
                      </a:r>
                      <a:r>
                        <a:rPr lang="en-US" altLang="zh-CN" sz="1200">
                          <a:latin typeface="微软雅黑" panose="020B0503020204020204" charset="-122"/>
                          <a:ea typeface="微软雅黑" panose="020B0503020204020204" charset="-122"/>
                          <a:cs typeface="微软雅黑" panose="020B0503020204020204" charset="-122"/>
                        </a:rPr>
                        <a:t>2009</a:t>
                      </a:r>
                      <a:r>
                        <a:rPr lang="zh-CN" altLang="en-US" sz="1200">
                          <a:latin typeface="微软雅黑" panose="020B0503020204020204" charset="-122"/>
                          <a:ea typeface="微软雅黑" panose="020B0503020204020204" charset="-122"/>
                          <a:cs typeface="微软雅黑" panose="020B0503020204020204" charset="-122"/>
                        </a:rPr>
                        <a:t>）</a:t>
                      </a:r>
                      <a:endParaRPr lang="zh-CN" altLang="en-US" sz="1200">
                        <a:latin typeface="微软雅黑" panose="020B0503020204020204" charset="-122"/>
                        <a:ea typeface="微软雅黑" panose="020B0503020204020204" charset="-122"/>
                        <a:cs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教师运用系统方法分析、设计教学问题的解决方案、检验方案的有效性，并做出相应修改的能力。包括意识与态度、知识、教学设计技能方面</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464820">
                <a:tc>
                  <a:txBody>
                    <a:bodyPr/>
                    <a:p>
                      <a:pPr algn="ctr">
                        <a:lnSpc>
                          <a:spcPct val="120000"/>
                        </a:lnSpc>
                        <a:buNone/>
                      </a:pPr>
                      <a:r>
                        <a:rPr lang="zh-CN" altLang="en-US" sz="1200">
                          <a:latin typeface="微软雅黑" panose="020B0503020204020204" charset="-122"/>
                          <a:ea typeface="微软雅黑" panose="020B0503020204020204" charset="-122"/>
                          <a:cs typeface="微软雅黑" panose="020B0503020204020204" charset="-122"/>
                        </a:rPr>
                        <a:t>齐媛等（</a:t>
                      </a:r>
                      <a:r>
                        <a:rPr lang="en-US" altLang="zh-CN" sz="1200">
                          <a:latin typeface="微软雅黑" panose="020B0503020204020204" charset="-122"/>
                          <a:ea typeface="微软雅黑" panose="020B0503020204020204" charset="-122"/>
                          <a:cs typeface="微软雅黑" panose="020B0503020204020204" charset="-122"/>
                        </a:rPr>
                        <a:t>2009</a:t>
                      </a:r>
                      <a:r>
                        <a:rPr lang="zh-CN" altLang="en-US" sz="1200">
                          <a:latin typeface="微软雅黑" panose="020B0503020204020204" charset="-122"/>
                          <a:ea typeface="微软雅黑" panose="020B0503020204020204" charset="-122"/>
                          <a:cs typeface="微软雅黑" panose="020B0503020204020204" charset="-122"/>
                        </a:rPr>
                        <a:t>）</a:t>
                      </a:r>
                      <a:endParaRPr lang="zh-CN" altLang="en-US" sz="1200">
                        <a:latin typeface="微软雅黑" panose="020B0503020204020204" charset="-122"/>
                        <a:ea typeface="微软雅黑" panose="020B0503020204020204" charset="-122"/>
                        <a:cs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使教师能够有效完成教学设计的一系列个人特征，如知识、技能、情感、动机、自我概念等</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339725">
                <a:tc>
                  <a:txBody>
                    <a:bodyPr/>
                    <a:p>
                      <a:pPr algn="ctr">
                        <a:lnSpc>
                          <a:spcPct val="120000"/>
                        </a:lnSpc>
                        <a:buNone/>
                      </a:pPr>
                      <a:r>
                        <a:rPr lang="zh-CN" altLang="en-US" sz="1200">
                          <a:latin typeface="微软雅黑" panose="020B0503020204020204" charset="-122"/>
                          <a:ea typeface="微软雅黑" panose="020B0503020204020204" charset="-122"/>
                        </a:rPr>
                        <a:t>顾苗丰（</a:t>
                      </a:r>
                      <a:r>
                        <a:rPr lang="en-US" altLang="zh-CN" sz="1200">
                          <a:latin typeface="微软雅黑" panose="020B0503020204020204" charset="-122"/>
                          <a:ea typeface="微软雅黑" panose="020B0503020204020204" charset="-122"/>
                        </a:rPr>
                        <a:t>2012</a:t>
                      </a:r>
                      <a:r>
                        <a:rPr lang="zh-CN" altLang="en-US" sz="1200">
                          <a:latin typeface="微软雅黑" panose="020B0503020204020204" charset="-122"/>
                          <a:ea typeface="微软雅黑" panose="020B0503020204020204" charset="-122"/>
                        </a:rPr>
                        <a:t>）</a:t>
                      </a:r>
                      <a:endParaRPr lang="zh-CN" altLang="en-US" sz="12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教师运用到具体学科的课堂教学设计实践中的多项知识和技能</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456565">
                <a:tc>
                  <a:txBody>
                    <a:bodyPr/>
                    <a:p>
                      <a:pPr algn="ctr">
                        <a:lnSpc>
                          <a:spcPct val="120000"/>
                        </a:lnSpc>
                        <a:buNone/>
                      </a:pPr>
                      <a:r>
                        <a:rPr lang="zh-CN" altLang="en-US" sz="1200">
                          <a:latin typeface="微软雅黑" panose="020B0503020204020204" charset="-122"/>
                          <a:ea typeface="微软雅黑" panose="020B0503020204020204" charset="-122"/>
                        </a:rPr>
                        <a:t>陈勤等（</a:t>
                      </a:r>
                      <a:r>
                        <a:rPr lang="en-US" altLang="zh-CN" sz="1200">
                          <a:latin typeface="微软雅黑" panose="020B0503020204020204" charset="-122"/>
                          <a:ea typeface="微软雅黑" panose="020B0503020204020204" charset="-122"/>
                        </a:rPr>
                        <a:t>2013</a:t>
                      </a:r>
                      <a:r>
                        <a:rPr lang="zh-CN" altLang="en-US" sz="1200">
                          <a:latin typeface="微软雅黑" panose="020B0503020204020204" charset="-122"/>
                          <a:ea typeface="微软雅黑" panose="020B0503020204020204" charset="-122"/>
                        </a:rPr>
                        <a:t>）</a:t>
                      </a:r>
                      <a:endParaRPr lang="zh-CN" altLang="en-US" sz="12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教师以数学观为统领，以教学设计技能为核心，以知识结构为基础、以信息技术为媒介形成一个和谐共同体。包括：数学观（对数学本质、数学教学以及数学学习的认识），教学设计技能（分析技能、设计技能、评价技能、技术应用技能），知识结构（数学知识、教学知识、技术知识以及知识的整合）</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r h="673100">
                <a:tc>
                  <a:txBody>
                    <a:bodyPr/>
                    <a:p>
                      <a:pPr algn="ctr">
                        <a:lnSpc>
                          <a:spcPct val="120000"/>
                        </a:lnSpc>
                        <a:buNone/>
                      </a:pPr>
                      <a:r>
                        <a:rPr lang="zh-CN" altLang="en-US" sz="1200">
                          <a:latin typeface="微软雅黑" panose="020B0503020204020204" charset="-122"/>
                          <a:ea typeface="微软雅黑" panose="020B0503020204020204" charset="-122"/>
                        </a:rPr>
                        <a:t>胡久华等（</a:t>
                      </a:r>
                      <a:r>
                        <a:rPr lang="en-US" altLang="zh-CN" sz="1200">
                          <a:latin typeface="微软雅黑" panose="020B0503020204020204" charset="-122"/>
                          <a:ea typeface="微软雅黑" panose="020B0503020204020204" charset="-122"/>
                        </a:rPr>
                        <a:t>2022</a:t>
                      </a:r>
                      <a:r>
                        <a:rPr lang="zh-CN" altLang="en-US" sz="1200">
                          <a:latin typeface="微软雅黑" panose="020B0503020204020204" charset="-122"/>
                          <a:ea typeface="微软雅黑" panose="020B0503020204020204" charset="-122"/>
                        </a:rPr>
                        <a:t>）</a:t>
                      </a:r>
                      <a:endParaRPr lang="zh-CN" altLang="en-US" sz="1200">
                        <a:latin typeface="微软雅黑" panose="020B0503020204020204" charset="-122"/>
                        <a:ea typeface="微软雅黑" panose="020B0503020204020204" charset="-122"/>
                      </a:endParaRPr>
                    </a:p>
                  </a:txBody>
                  <a:tcPr marL="254000" marR="254000" marT="25400" marB="2540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p>
                      <a:pPr algn="l">
                        <a:lnSpc>
                          <a:spcPct val="120000"/>
                        </a:lnSpc>
                        <a:buNone/>
                      </a:pPr>
                      <a:r>
                        <a:rPr lang="zh-CN" altLang="en-US" sz="1200">
                          <a:latin typeface="微软雅黑" panose="020B0503020204020204" charset="-122"/>
                          <a:ea typeface="微软雅黑" panose="020B0503020204020204" charset="-122"/>
                        </a:rPr>
                        <a:t>教师能够有效完成教学设计任务应该具备的知识、技能和态度，要体现学科特点</a:t>
                      </a:r>
                      <a:endParaRPr lang="zh-CN" altLang="en-US" sz="1200">
                        <a:latin typeface="微软雅黑" panose="020B0503020204020204" charset="-122"/>
                        <a:ea typeface="微软雅黑" panose="020B0503020204020204" charset="-122"/>
                      </a:endParaRPr>
                    </a:p>
                  </a:txBody>
                  <a:tcPr marL="254000" marR="254000" marT="25400" marB="25400" anchor="ctr" anchorCtr="0">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64" name="文本框 22"/>
          <p:cNvSpPr txBox="1"/>
          <p:nvPr>
            <p:custDataLst>
              <p:tags r:id="rId3"/>
            </p:custDataLst>
          </p:nvPr>
        </p:nvSpPr>
        <p:spPr>
          <a:xfrm flipH="1">
            <a:off x="866775" y="2138680"/>
            <a:ext cx="4047490"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教学设计能力的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洋葱模型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我国学者马兰和盛群力采用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洋葱模型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构建了教师教学设计能力的构成要素。他们将教师对于教学设计的情感态度视为该模型的最内层要素，并依据</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ADDIE</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模型的基本思想，将情感态度调节下的教师教学设计能力分为学情分析、内容设计、目标编制、策略开发和评价设计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个维度，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个维度下共有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17</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个能力构成要素，并用行为表现的句式对教师的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17</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个能力构成要素进行了阐释。</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文本框 20"/>
          <p:cNvSpPr txBox="1"/>
          <p:nvPr/>
        </p:nvSpPr>
        <p:spPr>
          <a:xfrm flipH="1">
            <a:off x="616585" y="1015365"/>
            <a:ext cx="4297045" cy="460375"/>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教学设计能力与构成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教学设计能力的构成</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0448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pic>
        <p:nvPicPr>
          <p:cNvPr id="6" name="图片 5" descr="1"/>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6008370" y="1475740"/>
            <a:ext cx="4314825" cy="4314825"/>
          </a:xfrm>
          <a:prstGeom prst="rect">
            <a:avLst/>
          </a:prstGeom>
          <a:effectLst/>
        </p:spPr>
      </p:pic>
      <p:sp>
        <p:nvSpPr>
          <p:cNvPr id="7" name="文本框 6"/>
          <p:cNvSpPr txBox="1"/>
          <p:nvPr/>
        </p:nvSpPr>
        <p:spPr>
          <a:xfrm>
            <a:off x="6008370" y="6015355"/>
            <a:ext cx="4314825" cy="275590"/>
          </a:xfrm>
          <a:prstGeom prst="rect">
            <a:avLst/>
          </a:prstGeom>
          <a:noFill/>
        </p:spPr>
        <p:txBody>
          <a:bodyPr wrap="square" rtlCol="0">
            <a:spAutoFit/>
          </a:bodyPr>
          <a:p>
            <a:pPr algn="ctr"/>
            <a:r>
              <a:rPr lang="zh-CN" altLang="en-US" sz="1200" b="1">
                <a:latin typeface="微软雅黑" panose="020B0503020204020204" charset="-122"/>
                <a:ea typeface="微软雅黑" panose="020B0503020204020204" charset="-122"/>
              </a:rPr>
              <a:t>马兰和盛群力的教师教学设计能力构成要素模型</a:t>
            </a:r>
            <a:endParaRPr lang="zh-CN" altLang="en-US" sz="1200" b="1">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64" name="文本框 22"/>
          <p:cNvSpPr txBox="1"/>
          <p:nvPr>
            <p:custDataLst>
              <p:tags r:id="rId3"/>
            </p:custDataLst>
          </p:nvPr>
        </p:nvSpPr>
        <p:spPr>
          <a:xfrm flipH="1">
            <a:off x="866775" y="2138680"/>
            <a:ext cx="4047490"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教学设计能力的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冰山模型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我国学者乔新虹认为教师的教学设计能力包括教学设计知识、教学设计技能、个人倾向和自我观念</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个维度，他采用了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冰山模型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来诠释各能力结构（如图所示）。其中，乔新虹参考赫伊津哈（</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Huizinga</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）的研究成果，将教学设计知识分为了学科主题知识、教学内容知识、关于学生的知识、语境知识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个指标，将教学设计技能分为课程设计技能、创意生成技能、课程决策技能、评价技能、实施管理技能、问题表达技能</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个指标。</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文本框 20"/>
          <p:cNvSpPr txBox="1"/>
          <p:nvPr/>
        </p:nvSpPr>
        <p:spPr>
          <a:xfrm flipH="1">
            <a:off x="616585" y="1015365"/>
            <a:ext cx="4297045" cy="460375"/>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教学设计能力与构成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教学设计能力的构成</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0448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6315075" y="5436235"/>
            <a:ext cx="4314825" cy="275590"/>
          </a:xfrm>
          <a:prstGeom prst="rect">
            <a:avLst/>
          </a:prstGeom>
          <a:noFill/>
        </p:spPr>
        <p:txBody>
          <a:bodyPr wrap="square" rtlCol="0">
            <a:spAutoFit/>
          </a:bodyPr>
          <a:p>
            <a:pPr algn="ctr"/>
            <a:r>
              <a:rPr lang="zh-CN" altLang="en-US" sz="1200" b="1">
                <a:latin typeface="微软雅黑" panose="020B0503020204020204" charset="-122"/>
                <a:ea typeface="微软雅黑" panose="020B0503020204020204" charset="-122"/>
              </a:rPr>
              <a:t>乔新虹的教学设计能力结构</a:t>
            </a:r>
            <a:endParaRPr lang="zh-CN" altLang="en-US" sz="1200" b="1">
              <a:latin typeface="微软雅黑" panose="020B0503020204020204" charset="-122"/>
              <a:ea typeface="微软雅黑" panose="020B0503020204020204" charset="-122"/>
            </a:endParaRPr>
          </a:p>
        </p:txBody>
      </p:sp>
      <p:pic>
        <p:nvPicPr>
          <p:cNvPr id="8" name="图片 7" descr="2"/>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5166995" y="2611120"/>
            <a:ext cx="6610985" cy="26606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小学数学教师大多知道教学设计对于他们实施课堂教学会产生影响，但是会产生怎样的影响，不同教师对其的理解存在差异。这属于教学设计价值认可的范畴，如果教师对教学设计的价值有充分的认可，那么他们自然也会认真对待教学设计，不仅方法得当，还会投入较多的精力；如果没有充分认识到教学设计的重要性，教师大多只会对如何教学进行简单思考，而未能将其落实到具体的文本、课件和教学素材等层面，这对课堂教学的生动性、有效性和教师专业发展的深刻性来说都是不利的。教师对小学数学课堂教学进行精心设计，不仅可以帮助他们更顺利、更有效地实施课堂教学，还能帮助教师更快速地成长，使其在教学实践中获得更大的职业效能感。</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64" name="文本框 22"/>
          <p:cNvSpPr txBox="1"/>
          <p:nvPr>
            <p:custDataLst>
              <p:tags r:id="rId3"/>
            </p:custDataLst>
          </p:nvPr>
        </p:nvSpPr>
        <p:spPr>
          <a:xfrm flipH="1">
            <a:off x="866775" y="2138680"/>
            <a:ext cx="4047490"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教学设计能力的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拼图模型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刘新阳认为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冰山模型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洋葱模型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能力的结构仅包含外显的与内隐的两类成分，对其中的成分概念的界定也不够清晰，难以满足具体能力研究的需要。因此，他对已有的模型进行了细化，将教师的教学设计能力视为一个复杂的系统，建立起由明述教学知识、教学行动知识、广义教学信念</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个维度构成的教师教学设计能力结构（如图所示），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个维度以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拼图</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的形式拼接在一起，意味着这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个维度是彼此交融、相互影响。</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文本框 20"/>
          <p:cNvSpPr txBox="1"/>
          <p:nvPr/>
        </p:nvSpPr>
        <p:spPr>
          <a:xfrm flipH="1">
            <a:off x="616585" y="1015365"/>
            <a:ext cx="4297045" cy="460375"/>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教学设计能力与构成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教学设计能力的构成</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0448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5226685" y="5474335"/>
            <a:ext cx="5821680" cy="275590"/>
          </a:xfrm>
          <a:prstGeom prst="rect">
            <a:avLst/>
          </a:prstGeom>
          <a:noFill/>
        </p:spPr>
        <p:txBody>
          <a:bodyPr wrap="square" rtlCol="0">
            <a:spAutoFit/>
          </a:bodyPr>
          <a:p>
            <a:pPr algn="ctr"/>
            <a:r>
              <a:rPr lang="zh-CN" altLang="en-US" sz="1200" b="1">
                <a:latin typeface="微软雅黑" panose="020B0503020204020204" charset="-122"/>
                <a:ea typeface="微软雅黑" panose="020B0503020204020204" charset="-122"/>
              </a:rPr>
              <a:t>刘新阳的教师教学设计能力系统结构</a:t>
            </a:r>
            <a:endParaRPr lang="zh-CN" altLang="en-US" sz="1200" b="1">
              <a:latin typeface="微软雅黑" panose="020B0503020204020204" charset="-122"/>
              <a:ea typeface="微软雅黑" panose="020B0503020204020204" charset="-122"/>
            </a:endParaRPr>
          </a:p>
        </p:txBody>
      </p:sp>
      <p:pic>
        <p:nvPicPr>
          <p:cNvPr id="4" name="图片 3" descr="3"/>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5226685" y="1959610"/>
            <a:ext cx="6491605" cy="33667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3" name="文本框 20"/>
          <p:cNvSpPr txBox="1"/>
          <p:nvPr/>
        </p:nvSpPr>
        <p:spPr>
          <a:xfrm flipH="1">
            <a:off x="616585" y="1015365"/>
            <a:ext cx="4297045" cy="460375"/>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教学设计能力与构成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教学设计能力的构成</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0448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6" name="文本框 22"/>
          <p:cNvSpPr txBox="1"/>
          <p:nvPr>
            <p:custDataLst>
              <p:tags r:id="rId3"/>
            </p:custDataLst>
          </p:nvPr>
        </p:nvSpPr>
        <p:spPr>
          <a:xfrm flipH="1">
            <a:off x="866775" y="213868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以上几位学者对于教学设计能力结构的构建都各有特色，</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洋葱模型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将教师的教学设计能力进行了由表及里、层层递进的剖析，在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能力</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的视角下兼顾教学设计的流程；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冰山模型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则将教师的教学设计能力划分为表面的知识、技能和深藏于冰山之下的个人倾向和自我观念，前者易于测量，后者难以测量，强调隐性内容对人的能力的影响；刘新阳的教学设计能力系统结构将教师的教学设计能力镶嵌于特定的文化境脉之中，既有对教师教学设计能力的静态解读，也关注教师教学设计能力的动态发展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3" name="文本框 20"/>
          <p:cNvSpPr txBox="1"/>
          <p:nvPr/>
        </p:nvSpPr>
        <p:spPr>
          <a:xfrm flipH="1">
            <a:off x="616585" y="1015365"/>
            <a:ext cx="4297045" cy="460375"/>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教学设计能力与构成</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教学设计能力的构成</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04480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6" name="文本框 22"/>
          <p:cNvSpPr txBox="1"/>
          <p:nvPr>
            <p:custDataLst>
              <p:tags r:id="rId3"/>
            </p:custDataLst>
          </p:nvPr>
        </p:nvSpPr>
        <p:spPr>
          <a:xfrm flipH="1">
            <a:off x="866775" y="2138680"/>
            <a:ext cx="773874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由此可见，教学设计能力的研究成果较为丰富，很多学者从不同角度对此进行了分析，也有很多值得参考的文献。例如，国际培训、绩效、教学标准委员会（</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International Board of Standards for Training</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Performance and Instruction</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，简称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IBSTPI</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2013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年公布的《教学设计能力标准（第</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版）》中，将教学设计能力分为专业基础、计划与分析、设计与开发、评价与实施、管理领域</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个维度，共</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项大类标准及</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105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个子条目，这些条目详细阐述了教学设计人员应具备的知识、技能及态度，也具有重要参考价值。刘志平等人以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IBSTPI</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制定的教师教学设计能力为基础，针对小学数学学科构建了小学数学教师教学设计能力结构，包括小学数学教学设计的意识与态度、小学数学教学设计知识、小学数学教师设计技能。张景焕等人以小学教师为研究对象，通过对文献分析后实施调查，形成了小学教师课堂教学能力，包括教学任务分析能力、教学对象分析能力、教学目标编制能力、教学方法的选择与运用能力、教学媒体的选择与运用能力、教学结果的评价能力</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个维度，同样具有参考价值。教师和教学设计研究者可根据具体的目标，选择合理的教学设计能力结构进行观测发展、开发测评工具、发展情况追踪等。</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放大镜"/>
          <p:cNvSpPr/>
          <p:nvPr>
            <p:custDataLst>
              <p:tags r:id="rId1"/>
            </p:custDataLst>
          </p:nvPr>
        </p:nvSpPr>
        <p:spPr>
          <a:xfrm>
            <a:off x="831215" y="913765"/>
            <a:ext cx="421005" cy="461645"/>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2"/>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3"/>
            <a:stretch>
              <a:fillRect/>
            </a:stretch>
          </p:blipFill>
          <p:spPr>
            <a:xfrm>
              <a:off x="6015" y="4033"/>
              <a:ext cx="14400" cy="2652"/>
            </a:xfrm>
            <a:prstGeom prst="rect">
              <a:avLst/>
            </a:prstGeom>
          </p:spPr>
        </p:pic>
      </p:grpSp>
      <p:sp>
        <p:nvSpPr>
          <p:cNvPr id="25" name="文本框 20"/>
          <p:cNvSpPr txBox="1"/>
          <p:nvPr/>
        </p:nvSpPr>
        <p:spPr>
          <a:xfrm flipH="1">
            <a:off x="1435735" y="948055"/>
            <a:ext cx="4544695" cy="398780"/>
          </a:xfrm>
          <a:prstGeom prst="rect">
            <a:avLst/>
          </a:prstGeom>
          <a:noFill/>
          <a:ln w="9525">
            <a:noFill/>
            <a:miter/>
          </a:ln>
          <a:effectLst>
            <a:outerShdw sx="999" sy="999" algn="ctr" rotWithShape="0">
              <a:srgbClr val="000000"/>
            </a:outerShdw>
          </a:effectLst>
        </p:spPr>
        <p:txBody>
          <a:bodyPr wrap="square" anchor="t">
            <a:spAutoFit/>
          </a:bodyPr>
          <a:p>
            <a:pPr lvl="0"/>
            <a:r>
              <a:rPr lang="zh-CN" altLang="en-US" sz="20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sz="20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0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小学数学教学设计的含义与能力</a:t>
            </a:r>
            <a:endParaRPr lang="zh-CN" altLang="en-US" sz="20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6" name="文本框 22"/>
          <p:cNvSpPr txBox="1"/>
          <p:nvPr/>
        </p:nvSpPr>
        <p:spPr>
          <a:xfrm flipH="1">
            <a:off x="866775" y="1649730"/>
            <a:ext cx="8502015" cy="607695"/>
          </a:xfrm>
          <a:prstGeom prst="rect">
            <a:avLst/>
          </a:prstGeom>
          <a:noFill/>
          <a:ln w="9525">
            <a:noFill/>
            <a:miter/>
          </a:ln>
          <a:effectLst>
            <a:outerShdw sx="999" sy="999" algn="ctr" rotWithShape="0">
              <a:srgbClr val="000000"/>
            </a:outerShdw>
          </a:effectLst>
        </p:spPr>
        <p:txBody>
          <a:bodyPr wrap="square" anchor="t">
            <a:spAutoFit/>
          </a:bodyPr>
          <a:p>
            <a:pPr lvl="0" indent="355600" fontAlgn="auto">
              <a:lnSpc>
                <a:spcPct val="1200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小学数学教学设计是教学设计的下位概念，它的含义与教学设计的含义密切相关，小学数学教师教学设计能力的含义也可依据教学设计能力进行解读。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7" name="直接连接符 26"/>
          <p:cNvCxnSpPr/>
          <p:nvPr/>
        </p:nvCxnSpPr>
        <p:spPr>
          <a:xfrm>
            <a:off x="846773" y="1436053"/>
            <a:ext cx="48209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53" name="矩形 52"/>
          <p:cNvSpPr/>
          <p:nvPr>
            <p:custDataLst>
              <p:tags r:id="rId4"/>
            </p:custDataLst>
          </p:nvPr>
        </p:nvSpPr>
        <p:spPr>
          <a:xfrm>
            <a:off x="1252220" y="2611120"/>
            <a:ext cx="35807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小学数学教学设计的含义</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5"/>
            </p:custDataLst>
          </p:nvPr>
        </p:nvSpPr>
        <p:spPr>
          <a:xfrm flipH="1">
            <a:off x="866775" y="3155315"/>
            <a:ext cx="8502650" cy="13735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的含义有广义和狭义之分，广义的教学设计，主要考虑在课程设置和培养目标等方面如何使教学更好地适应社会的需要；狭义的教学设计主要体现在教师日常的教学活动中，面向单元和课时设计，关注如何对学生的学业问题进行预先筹划，创设一个有效的教学系统，从而达成教学目标，促进学生发展。因此，小学数学教学设计的含义也有广义和狭义之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3" name="文本框 20"/>
          <p:cNvSpPr txBox="1"/>
          <p:nvPr/>
        </p:nvSpPr>
        <p:spPr>
          <a:xfrm flipH="1">
            <a:off x="616585" y="1015365"/>
            <a:ext cx="4719955" cy="460375"/>
          </a:xfrm>
          <a:prstGeom prst="rect">
            <a:avLst/>
          </a:prstGeom>
          <a:noFill/>
          <a:ln w="9525">
            <a:noFill/>
            <a:miter/>
          </a:ln>
          <a:effectLst>
            <a:outerShdw sx="999" sy="999" algn="ctr" rotWithShape="0">
              <a:srgbClr val="000000"/>
            </a:outerShdw>
          </a:effectLst>
        </p:spPr>
        <p:txBody>
          <a:bodyPr wrap="square" anchor="t">
            <a:spAutoFit/>
          </a:bodyPr>
          <a:p>
            <a:pPr algn="ctr"/>
            <a:r>
              <a:rPr lang="zh-CN" altLang="en-US" sz="2400" dirty="0">
                <a:latin typeface="微软雅黑" panose="020B0503020204020204" charset="-122"/>
                <a:ea typeface="微软雅黑" panose="020B0503020204020204" charset="-122"/>
                <a:cs typeface="微软雅黑" panose="020B0503020204020204" charset="-122"/>
                <a:sym typeface="+mn-ea"/>
              </a:rPr>
              <a:t>（一）</a:t>
            </a:r>
            <a:r>
              <a:rPr lang="en-US" altLang="zh-CN" sz="2400" dirty="0">
                <a:latin typeface="微软雅黑" panose="020B0503020204020204" charset="-122"/>
                <a:ea typeface="微软雅黑" panose="020B0503020204020204" charset="-122"/>
                <a:cs typeface="微软雅黑" panose="020B0503020204020204" charset="-122"/>
                <a:sym typeface="+mn-ea"/>
              </a:rPr>
              <a:t> </a:t>
            </a:r>
            <a:r>
              <a:rPr lang="zh-CN" altLang="en-US" sz="2400" dirty="0">
                <a:latin typeface="微软雅黑" panose="020B0503020204020204" charset="-122"/>
                <a:ea typeface="微软雅黑" panose="020B0503020204020204" charset="-122"/>
                <a:cs typeface="微软雅黑" panose="020B0503020204020204" charset="-122"/>
                <a:sym typeface="+mn-ea"/>
              </a:rPr>
              <a:t>小学数学教学设计的含义</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1.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小学数学教学设计的广义含义</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89941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6" name="文本框 22"/>
          <p:cNvSpPr txBox="1"/>
          <p:nvPr>
            <p:custDataLst>
              <p:tags r:id="rId3"/>
            </p:custDataLst>
          </p:nvPr>
        </p:nvSpPr>
        <p:spPr>
          <a:xfrm flipH="1">
            <a:off x="866775" y="2138680"/>
            <a:ext cx="773874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小学数学教学设计的广义含义，虽然指向</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广义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但并非广到对小学数学课程教学的设计。课程教学的设计，虽与教学有关，但仅涉及教学的宏观层面，更多指向课程的教学课时、教学内容、教学对象和教学评价，属于课程设计的范畴。包括对课程教学目标的分析，也是指学生在小学数学课程学习后要达成的目标，是宏观层面的解读，与教师具体的课堂教学实践联系不大。本书中所阐述的小学数学教学设计，更多聚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，是指小学数学教师在面对具体知识点时要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如何教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它是以小学数学课堂教学为核心，但涵盖了课堂教学的全过程，包括课前的教学分析、教学过程构思、教学资料准备、课堂教学实施、课堂教学评价和课后反思等环节。例如，肯普认为，教学设计是指运用科学的方法深入分析和研究教学过程中的各个环节，明确各环节之间的相互联系以及存在的问题和需求，在此基础上，通过构建连续性的教学模式，确立针对性的解决方案和步骤，从而有效地解决这些问题，并对教学成果进行全面评价，以确保教学效果的达成和质量提升的计划过程。这可视为教学设计的广义含义，也意味着只要与小学数学具体知识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如何教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有关的教师活动，都可归入小学数学教学设计广义含义的范畴。</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3" name="文本框 20"/>
          <p:cNvSpPr txBox="1"/>
          <p:nvPr/>
        </p:nvSpPr>
        <p:spPr>
          <a:xfrm flipH="1">
            <a:off x="616585" y="1015365"/>
            <a:ext cx="4719955" cy="460375"/>
          </a:xfrm>
          <a:prstGeom prst="rect">
            <a:avLst/>
          </a:prstGeom>
          <a:noFill/>
          <a:ln w="9525">
            <a:noFill/>
            <a:miter/>
          </a:ln>
          <a:effectLst>
            <a:outerShdw sx="999" sy="999" algn="ctr" rotWithShape="0">
              <a:srgbClr val="000000"/>
            </a:outerShdw>
          </a:effectLst>
        </p:spPr>
        <p:txBody>
          <a:bodyPr wrap="square" anchor="t">
            <a:spAutoFit/>
          </a:bodyPr>
          <a:p>
            <a:pPr algn="ctr"/>
            <a:r>
              <a:rPr lang="zh-CN" altLang="en-US" sz="2400" dirty="0">
                <a:latin typeface="微软雅黑" panose="020B0503020204020204" charset="-122"/>
                <a:ea typeface="微软雅黑" panose="020B0503020204020204" charset="-122"/>
                <a:cs typeface="微软雅黑" panose="020B0503020204020204" charset="-122"/>
                <a:sym typeface="+mn-ea"/>
              </a:rPr>
              <a:t>（一）</a:t>
            </a:r>
            <a:r>
              <a:rPr lang="en-US" altLang="zh-CN" sz="2400" dirty="0">
                <a:latin typeface="微软雅黑" panose="020B0503020204020204" charset="-122"/>
                <a:ea typeface="微软雅黑" panose="020B0503020204020204" charset="-122"/>
                <a:cs typeface="微软雅黑" panose="020B0503020204020204" charset="-122"/>
                <a:sym typeface="+mn-ea"/>
              </a:rPr>
              <a:t> </a:t>
            </a:r>
            <a:r>
              <a:rPr lang="zh-CN" altLang="en-US" sz="2400" dirty="0">
                <a:latin typeface="微软雅黑" panose="020B0503020204020204" charset="-122"/>
                <a:ea typeface="微软雅黑" panose="020B0503020204020204" charset="-122"/>
                <a:cs typeface="微软雅黑" panose="020B0503020204020204" charset="-122"/>
                <a:sym typeface="+mn-ea"/>
              </a:rPr>
              <a:t>小学数学教学设计的含义</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1.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小学数学教学设计的广义含义</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89941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6" name="文本框 22"/>
          <p:cNvSpPr txBox="1"/>
          <p:nvPr>
            <p:custDataLst>
              <p:tags r:id="rId3"/>
            </p:custDataLst>
          </p:nvPr>
        </p:nvSpPr>
        <p:spPr>
          <a:xfrm flipH="1">
            <a:off x="866775" y="2138680"/>
            <a:ext cx="7738745" cy="457962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因此，小学数学教学设计的广义含义可表述为：</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数学教学设计是教师为提高教学效果，提升课堂教学的流畅性，在实施小学数学课堂教学时，以小学生的认知发展和数学教育教学等理论为依据，按照一定的规范和步骤对教学相关要素进行分析、制定教学策略、准备教学材料，并在课堂教学实践中根据具体教学反馈调整教学规划，课后评价教学规划的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该广义含义涵盖了以下内容：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这是过程性表述，是根据小学数学教师对教学进行设计的过程描述而成的。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指出了教学设计的目的在于帮助小学数学教师的课堂教学，既要使课堂教学流畅，又要取得更好的教学效果。</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指出了教学设计是规范化、科学化的过程，是由一定理论为指导，是按照一定的步骤和程序的，而不是教师盲目的、随意的分析和构思。</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它同时聚焦了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设计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，既指向教师的课堂教学，又特指课堂教学中的设计层面，而不是实施层面。</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它指向了教学的各个阶段，包括课前、课中和课后，所以是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广义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3" name="文本框 20"/>
          <p:cNvSpPr txBox="1"/>
          <p:nvPr/>
        </p:nvSpPr>
        <p:spPr>
          <a:xfrm flipH="1">
            <a:off x="616585" y="1015365"/>
            <a:ext cx="4719955" cy="460375"/>
          </a:xfrm>
          <a:prstGeom prst="rect">
            <a:avLst/>
          </a:prstGeom>
          <a:noFill/>
          <a:ln w="9525">
            <a:noFill/>
            <a:miter/>
          </a:ln>
          <a:effectLst>
            <a:outerShdw sx="999" sy="999" algn="ctr" rotWithShape="0">
              <a:srgbClr val="000000"/>
            </a:outerShdw>
          </a:effectLst>
        </p:spPr>
        <p:txBody>
          <a:bodyPr wrap="square" anchor="t">
            <a:spAutoFit/>
          </a:bodyPr>
          <a:p>
            <a:pPr algn="ctr"/>
            <a:r>
              <a:rPr lang="zh-CN" altLang="en-US" sz="2400" dirty="0">
                <a:latin typeface="微软雅黑" panose="020B0503020204020204" charset="-122"/>
                <a:ea typeface="微软雅黑" panose="020B0503020204020204" charset="-122"/>
                <a:cs typeface="微软雅黑" panose="020B0503020204020204" charset="-122"/>
                <a:sym typeface="+mn-ea"/>
              </a:rPr>
              <a:t>（一）</a:t>
            </a:r>
            <a:r>
              <a:rPr lang="en-US" altLang="zh-CN" sz="2400" dirty="0">
                <a:latin typeface="微软雅黑" panose="020B0503020204020204" charset="-122"/>
                <a:ea typeface="微软雅黑" panose="020B0503020204020204" charset="-122"/>
                <a:cs typeface="微软雅黑" panose="020B0503020204020204" charset="-122"/>
                <a:sym typeface="+mn-ea"/>
              </a:rPr>
              <a:t> </a:t>
            </a:r>
            <a:r>
              <a:rPr lang="zh-CN" altLang="en-US" sz="2400" dirty="0">
                <a:latin typeface="微软雅黑" panose="020B0503020204020204" charset="-122"/>
                <a:ea typeface="微软雅黑" panose="020B0503020204020204" charset="-122"/>
                <a:cs typeface="微软雅黑" panose="020B0503020204020204" charset="-122"/>
                <a:sym typeface="+mn-ea"/>
              </a:rPr>
              <a:t>小学数学教学设计的含义</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小学数学教学设计的狭义含义</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89941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6" name="文本框 22"/>
          <p:cNvSpPr txBox="1"/>
          <p:nvPr>
            <p:custDataLst>
              <p:tags r:id="rId3"/>
            </p:custDataLst>
          </p:nvPr>
        </p:nvSpPr>
        <p:spPr>
          <a:xfrm flipH="1">
            <a:off x="866775" y="213868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教学设计研究、教学设计能力的培养等层面，很多学者会采用教学设计的狭义定义，就是聚焦教师在实施课堂教学以前对教学的设计。这种狭义含义也有着两种指向：一种是和广义相对应，只要在课前阶段与教学设计有关的内容都涵盖，包括思考层面、教学材料准备层面和教学方案撰写层面；另一种特指教学方案的撰写，即教学设计的文本。前者更为全面，但是在研究中难以把握，因为思考、分析等过程较为个性化，难以衡量。从研究角度看，后者更为具体，更容易分析、评判，对教师教学能力的发展程度也更容易观测。但后者相对狭窄，很难反映教师对课堂教学设计的全部内容。例如，体现在教学设计文本中的内容是怎么产生的，是基于怎样思考后所得出的，仅仅通过文本的分析是很难得出孰优孰劣的结论的。为了弥补这个不足，现在很多教师在撰写教学设计文本时增加了备注、设计意图等栏目，将思考的过程和内心的潜台词以</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旁白</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形式写出来，便于自己和其他读者了解彼时的思考过程。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3" name="文本框 20"/>
          <p:cNvSpPr txBox="1"/>
          <p:nvPr/>
        </p:nvSpPr>
        <p:spPr>
          <a:xfrm flipH="1">
            <a:off x="616585" y="1015365"/>
            <a:ext cx="4719955" cy="460375"/>
          </a:xfrm>
          <a:prstGeom prst="rect">
            <a:avLst/>
          </a:prstGeom>
          <a:noFill/>
          <a:ln w="9525">
            <a:noFill/>
            <a:miter/>
          </a:ln>
          <a:effectLst>
            <a:outerShdw sx="999" sy="999" algn="ctr" rotWithShape="0">
              <a:srgbClr val="000000"/>
            </a:outerShdw>
          </a:effectLst>
        </p:spPr>
        <p:txBody>
          <a:bodyPr wrap="square" anchor="t">
            <a:spAutoFit/>
          </a:bodyPr>
          <a:p>
            <a:pPr algn="ctr"/>
            <a:r>
              <a:rPr lang="zh-CN" altLang="en-US" sz="2400" dirty="0">
                <a:latin typeface="微软雅黑" panose="020B0503020204020204" charset="-122"/>
                <a:ea typeface="微软雅黑" panose="020B0503020204020204" charset="-122"/>
                <a:cs typeface="微软雅黑" panose="020B0503020204020204" charset="-122"/>
                <a:sym typeface="+mn-ea"/>
              </a:rPr>
              <a:t>（一）</a:t>
            </a:r>
            <a:r>
              <a:rPr lang="en-US" altLang="zh-CN" sz="2400" dirty="0">
                <a:latin typeface="微软雅黑" panose="020B0503020204020204" charset="-122"/>
                <a:ea typeface="微软雅黑" panose="020B0503020204020204" charset="-122"/>
                <a:cs typeface="微软雅黑" panose="020B0503020204020204" charset="-122"/>
                <a:sym typeface="+mn-ea"/>
              </a:rPr>
              <a:t> </a:t>
            </a:r>
            <a:r>
              <a:rPr lang="zh-CN" altLang="en-US" sz="2400" dirty="0">
                <a:latin typeface="微软雅黑" panose="020B0503020204020204" charset="-122"/>
                <a:ea typeface="微软雅黑" panose="020B0503020204020204" charset="-122"/>
                <a:cs typeface="微软雅黑" panose="020B0503020204020204" charset="-122"/>
                <a:sym typeface="+mn-ea"/>
              </a:rPr>
              <a:t>小学数学教学设计的含义</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4" name="文本框 23"/>
          <p:cNvSpPr txBox="1"/>
          <p:nvPr/>
        </p:nvSpPr>
        <p:spPr>
          <a:xfrm>
            <a:off x="758825" y="1543679"/>
            <a:ext cx="4155440" cy="337185"/>
          </a:xfrm>
          <a:prstGeom prst="rect">
            <a:avLst/>
          </a:prstGeom>
          <a:noFill/>
        </p:spPr>
        <p:txBody>
          <a:bodyPr wrap="square" rtlCol="0" anchor="t">
            <a:spAutoFit/>
          </a:bodyPr>
          <a:p>
            <a:r>
              <a:rPr lang="en-US" altLang="zh-CN"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2. </a:t>
            </a:r>
            <a:r>
              <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rPr>
              <a:t>小学数学教学设计的狭义含义</a:t>
            </a:r>
            <a:endParaRPr lang="zh-CN" altLang="en-US" sz="1600" b="1" dirty="0">
              <a:solidFill>
                <a:schemeClr val="tx1">
                  <a:lumMod val="95000"/>
                  <a:lumOff val="5000"/>
                </a:schemeClr>
              </a:solidFill>
              <a:latin typeface="微软雅黑" panose="020B0503020204020204" charset="-122"/>
              <a:ea typeface="微软雅黑" panose="020B0503020204020204" charset="-122"/>
              <a:cs typeface="微软雅黑" panose="020B0503020204020204" charset="-122"/>
              <a:sym typeface="宋体" panose="02010600030101010101" pitchFamily="2" charset="-122"/>
            </a:endParaRPr>
          </a:p>
        </p:txBody>
      </p:sp>
      <p:cxnSp>
        <p:nvCxnSpPr>
          <p:cNvPr id="54" name="直接连接符 53"/>
          <p:cNvCxnSpPr/>
          <p:nvPr/>
        </p:nvCxnSpPr>
        <p:spPr>
          <a:xfrm>
            <a:off x="866775" y="1959604"/>
            <a:ext cx="289941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6" name="文本框 22"/>
          <p:cNvSpPr txBox="1"/>
          <p:nvPr>
            <p:custDataLst>
              <p:tags r:id="rId3"/>
            </p:custDataLst>
          </p:nvPr>
        </p:nvSpPr>
        <p:spPr>
          <a:xfrm flipH="1">
            <a:off x="866775" y="213868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是一门设计的科学，教师应成为一位优秀的设计师，既为自己的教学实践设计，也为学生的学习而设计，教学设计的目标是学生在教师的教学中获得更有效的发展。关于何为教学设计，很多学者对其含义进行了阐述。一些学者在表述中采用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系统方法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系统规划</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等词汇，这对于职前教师或新手教师来说，往往难以正确理解其内涵。因此，在小学数学教学设计狭义含义的阐述中，本书也将采用过程性表述：</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数学教学设计是教师为提高教学效果，提升课堂教学的流畅性，在实施小学数学课堂教学前，以小学生的认知发展和数学教育教学等理论为依据，按照一定的规范和步骤对教学相关要素进行分析后，确定教学目标、组织教学内容、选择教学方式、准备教学材料，并完成教学设计文本撰写的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58076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小学数学教学设计的含义</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无论是广义含义还是狭义含义，都指出了小学数学教学设计的主体是教师，教学设计是教师规划具体内容、具体目标的一个活动过程。狭义含义的教学设计，也是教师日常工作的自然组成部分，教师在教学前都要撰写教学设计文本。在撰写文本过程中，教师需要对所要教学的数学知识点和小学生的数学基础进行深入分析，综合考虑教学内容和学生基础后确定合理的教学目标，这是教学设计的第一个关键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需要指出的是，以上的教学设计含义阐述，不仅适用于课时教学设计，也适用于单元整体教学设计，以及微课的教学设计，只要是对教学实践的规划、设计，都属于教学设计的范畴。但是，对于单元整体教学设计和微课设计需要有正确认识，而不只是表面解读。《义务教育课程方案（</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年版）》指出，教师要整体理解与把握学习目标，探索大单元教学，加强知识间的内在关联，促进学生对知识的融会贯通。这就需要超越</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一课一备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的课时主义教学设计，以整体眼光审视学科知识，扩展教学的基本单元，实施以单元为整体的教学设计，突破学科知识孤立化、碎片化理解的教学难点。</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小学数学教学设计的内涵</a:t>
            </a:r>
            <a:endParaRPr lang="zh-CN"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252220" y="965835"/>
            <a:ext cx="3816985" cy="371475"/>
          </a:xfrm>
          <a:prstGeom prst="rect">
            <a:avLst/>
          </a:prstGeom>
          <a:solidFill>
            <a:srgbClr val="E5E5E5"/>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tx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tx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tx1"/>
                </a:solidFill>
                <a:latin typeface="微软雅黑" panose="020B0503020204020204" charset="-122"/>
                <a:ea typeface="微软雅黑" panose="020B0503020204020204" charset="-122"/>
                <a:cs typeface="微软雅黑" panose="020B0503020204020204" charset="-122"/>
              </a:rPr>
              <a:t>小学数学教师教学设计能力</a:t>
            </a:r>
            <a:endParaRPr lang="zh-CN" altLang="en-US" dirty="0">
              <a:solidFill>
                <a:schemeClr val="tx1"/>
              </a:solidFill>
              <a:latin typeface="微软雅黑" panose="020B0503020204020204" charset="-122"/>
              <a:ea typeface="微软雅黑" panose="020B0503020204020204" charset="-122"/>
              <a:cs typeface="微软雅黑" panose="020B0503020204020204" charset="-122"/>
            </a:endParaRPr>
          </a:p>
        </p:txBody>
      </p:sp>
      <p:sp>
        <p:nvSpPr>
          <p:cNvPr id="28" name="文本框 22"/>
          <p:cNvSpPr txBox="1"/>
          <p:nvPr>
            <p:custDataLst>
              <p:tags r:id="rId4"/>
            </p:custDataLst>
          </p:nvPr>
        </p:nvSpPr>
        <p:spPr>
          <a:xfrm flipH="1">
            <a:off x="866775" y="1510030"/>
            <a:ext cx="8502650" cy="425894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对于教学设计内涵的不同解读，也会导致不同的教学设计能力解构。目前比较常用的教学设计能力主要有两种类型。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一种是从教师专业能力的角度对教学设计能力进行解析，由于专业能力主要可包括知识、技能和信念这三个层面，因此可将教学设计能力分为教师的教学设计知识、教师的教学设计技能和教师的教学设计观念。小学数学教师的教学设计能力作为教学设计能力的下位概念，也可分为小学数学教学设计知识、小学数学教学设计技能和小学数学教学设计观念。</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第二种是从教学设计的流程出发，</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流程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视角下的教师教学设计能力是教师系统规划教学设计各个流程和教学行为的能力，侧重于解决</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教什么</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怎么教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的问题。为此，根据流程也可将小学数学教师的教学设计能力分为前端分析能力和教学过程规划能力两个部分。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采用何种角度对小学数学教师的教学设计能力进行分析，取决于研究的目的。无论何种角度，都需要符合解构的科学性、评判的可操作性这两个基本原则。科学性主要指对要素结构的解析是指向教学设计能力本身的，而非教师专业的其他方面，确保解析对象是准确的、没有偏离的；可操作性主要指要素结构的水平是可观察或者可衡量的，确保在发展或测评时是有明确抓手的。</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76770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有助于教师更流畅地实施小学数学课堂教学</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无论教师的教学经验多么丰富，如果没有在上课前对教学内容、教学流程进行构思，就难免在课堂教学中出现思维中断、难以处理突发状况或知识遗忘等问题。小学数学的学科知识虽然较为简单，但是在课堂教学中出现上述现象的情况也时有发生。教师如果意识到教学设计的重要性，在课前就不能仅对教学内容和教学流程进行构思，还需要对教学内容的学科本质、学科知识之间的联系进行深入分析，对学生的知识基础、学习习惯进行全面思考，对课堂教学流程进行精心设计和组织，这些都会极大地提高课堂教学的流畅性和生动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实际教学中，有的教师虽然注意到了教学设计的重要性，但是认识得还不够深刻，在课前仅在思考层面对如何教学进行简单构思，这样做容易挂一漏万，从而使得教师难以应对教学中出现的突发状况，甚至在课堂中出现知识性错误，或者设计的教学内容与学生的认知特点和学习需求不相符，导致教学效果不佳。</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小学数学教学设计的特点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第三节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小学数学教学设计的特点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小学数学教学设计具备指导性、统整性、操作性、可控性和创造性等教学设计所共性的特征，它既是小学数学教学过程与结果的统一，也是小学数学教学方法与技术的统一，以及数学知识与学生发展的统一。</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小学数学教学设计的特点</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218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小学数学教学设计是过程与结果的统一</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从系统论的角度出发，可将教学过程本身视为一个旨在促进学生学习的系统，而教学设计则是由一套系统的步骤或程序构成的过程。国内外很多学者都认同这一观点，例如迪克（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Walter Dick</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）与凯瑞（</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Lou Carey</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）认为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教学设计包括教学系统的开发过程的分析、设计、开发、实施和评价的所有阶段</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；我国学者乌美娜也持这种观点。这种观点下的教学设计具有一个特点：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，即</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全要素</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全过程</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一方面，立足于要素，教学设计应包括教学系统中的教学目标、教学对象、教学内容、教学方法等部分，体现了教学设计要素的全面性；另一方面，基于流程，教学设计应涵盖教学系统的分析、设计、开发、实施、评价等多个环节，体现了教学设计流程的有序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小学数学教学设计的特点</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218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小学数学教学设计是过程与结果的统一</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61759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虽然在直观上教学设计的目的是帮助教师更流畅地实施小学数学课堂教学，但是这个过程，更主要的目的是取得更好的教学效果，是为了学生能在数学学习中获得更好的发展，即过程要为结果服务。因此，设计过程要以结果为导向，将结果逆向转化为目标，过程的设计要以目标的落实为核心，并组织教学评价对目标进行呼应。评价是小学数学教学设计的重要环节，既包括对教学设计的评价，又包括对学生学习效果的评价。这种评价以相应的结果为前提，以改进教学设计、优化小学数学教学效果为目的。一方面，数学教案是教学设计的文本形式，是小学数学教师预先规划教学的结果，应纳入评价的范围；另一方面，教学的最终目标是促进学生的全面发展，因此，学生的数学学习结果应被视为评价的重点。小学数学教学设计具有生长性，评价结果作为教学设计的一个要素，影响着教学设计的各个环节。只有充分发挥评价结果的作用，依据结果信息调整小学数学教学方案、优化教学流程、组合教学要素，才能实现小学数学教学效果的不断提高。因此，可认为小学数学教学设计是教师的教学与学生的学习的统一，是过程与结果的统一。</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小学数学教学设计的特点</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218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小学数学教学设计是方法与技术的统一</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数学教学设计以教学目标为导向，小学数学教师围绕教学目标进行有效的教学活动。从方法论的角度来分析小学数学教学设计，可把小学数学教学设计看作是解决数学教学问题、实现教学目标的方法。《义务教育数学课程标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2022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年版）》确立了数学核心素养导向的课程目标，在数学教育中具体体现为：会用数学的眼光观察现实世界、会用数学的思维思考现实世界和会用数学的语言表达现实世界，数学的教育教学实践应该围绕着该目标展开。要达到这种教学目标需要选择合适的教学方法，需要相应的技术支持，这些都需要在设计教学阶段进行明确，包括课堂组织的技术、表达语言的技术，以及辅助教学的信息技术。随着信息技术和虚拟现实、人工智能等技术对教学的影响不断加深，教育技术正逐渐成为连接小学数学教学设计理论与实践之间的重要桥梁。因此，小学数学教学设计既是方法，也是技术，既为小学数学教师的教学工作规划了蓝图，也为实际教学活动的实施提供了指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小学数学教学设计的特点</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472186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小学数学教学设计是方法与技术的统一</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应该认识到有无教学设计对课堂教学有着较大的影响，虽然一些教师没有经过精心设计就进行教学也能取得较好的教学效果，但是如果有了精心的教学设计，教学就会更有针对性，课堂组织也会更为流畅，教学效果会更好。一些教师没有撰写细致的教学设计，仅仅制作教学课件，这虽然也是设计教学的过程，但相对粗糙，未能有效彰显小学数学教学的价值。小学数学教学设计既包含了数学、教育学和心理学等理论性知识，也有着较强的技能性特征。通过教学设计，可以充分运用各种方法和技术有效分析各种教学要素、整合教学资源，从而帮助教师更有效地组织实施小学数学课堂教学。因此，小学数学教学设计是小学数学教学方法和技术的体现，也是联结小学数学教学设计理论与实践之间的重要桥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小学数学教学设计的特点</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086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小学数学教学设计是数学知识与学生发展的统一</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0148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学是基础性学科，有着悠久的发展历史，在漫长的发展过程中，数学变得更为形式化、更加抽象。而小学生的思维发展尚处于初期阶段，生活经验也还不够丰富，这些都增加了他们学习数学的难度。正是在这种背景下，凸显了小学数学教学设计的重要性，抽象的、形式化的、逻辑性和精确性较强的数学知识，只有通过教师准确细致地分析、精细周全地组织、合理地呈现，才能使教师在课堂教学中更好地帮助学生理解数学知识、掌握数学的方法和思想，进而获得数学素养的发展。小学数学教学设计是小学数学知识与学生全面发展的重要纽带。</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小学数学教学设计的特点</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50862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cs typeface="微软雅黑" panose="020B0503020204020204" charset="-122"/>
              </a:rPr>
              <a:t>小学数学教学设计是数学知识与学生发展的统一</a:t>
            </a:r>
            <a:endParaRPr lang="zh-CN" altLang="en-US"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9768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小学数学具有抽象性，是对现实事物量与形特性的形式化表征；小学数学具有精确性，是对现实事物量与形特征的准确性刻画；小学数学具有逻辑性，是基于规则的合理化推导；小学数学具有应用性，它广泛应用于小学生的日常生活中。小学数学的这些特点对教师的专业水平提出了较高的要求，教师只有在开展教学之前对其进行精心设计，才能通过小学数学教育教学活动，帮助学生获得更好的发展。小学数学教学是教师引导学生积极参与数学活动的过程，是师生交往互动的过程，也是师生共同发展的过程，这些都离不开教学设计。只有计划的合理性和完备性，教师在教学中才能凸显小学数学课程的重要性，以及数学课程在育人中的价值。因此，小学数学教学设计是数学知识与小学生发展的统一，缺乏了教学设计，小学数学知识就难以发挥教育教学的价值，小学生也难以在认知上、思维上、方法上和情感上获得有效发展。</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66135" y="2408311"/>
            <a:ext cx="4659730" cy="368935"/>
          </a:xfrm>
          <a:prstGeom prst="rect">
            <a:avLst/>
          </a:prstGeom>
          <a:noFill/>
        </p:spPr>
        <p:txBody>
          <a:bodyPr wrap="square" lIns="0" tIns="0" rIns="0" bIns="0" rtlCol="0">
            <a:spAutoFit/>
          </a:bodyPr>
          <a:lstStyle/>
          <a:p>
            <a:pPr algn="dist"/>
            <a:r>
              <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rPr>
              <a:t>观看完毕</a:t>
            </a:r>
            <a:endPar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5634389" y="3061575"/>
            <a:ext cx="923223" cy="95250"/>
            <a:chOff x="10961036" y="223119"/>
            <a:chExt cx="1846446" cy="190500"/>
          </a:xfrm>
          <a:solidFill>
            <a:srgbClr val="616C85"/>
          </a:solidFill>
        </p:grpSpPr>
        <p:sp>
          <p:nvSpPr>
            <p:cNvPr id="17" name="矩形: 圆角 1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圆角 1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矩形: 圆角 2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矩形: 圆角 2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矩形: 圆角 45"/>
          <p:cNvSpPr/>
          <p:nvPr/>
        </p:nvSpPr>
        <p:spPr>
          <a:xfrm>
            <a:off x="4485640" y="33267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4880610" y="3322955"/>
            <a:ext cx="2432050" cy="375285"/>
            <a:chOff x="3164" y="4033"/>
            <a:chExt cx="17251" cy="2662"/>
          </a:xfrm>
        </p:grpSpPr>
        <p:pic>
          <p:nvPicPr>
            <p:cNvPr id="4" name="图片 3" descr="LOGO图标"/>
            <p:cNvPicPr>
              <a:picLocks noChangeAspect="1"/>
            </p:cNvPicPr>
            <p:nvPr/>
          </p:nvPicPr>
          <p:blipFill>
            <a:blip r:embed="rId1"/>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76770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有助于教师更流畅地实施小学数学课堂教学</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有余数除法</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内容应用的教学中，有教师首先采用的是制作包装盒的例子。例如：一个包装盒需要</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米彩带，</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米长的彩带可以包装几个包装盒？一匹布长</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46</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分米，每</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分米可以做一件马甲，最多可以做几件马甲？等等。为了便于学生解题，教师直接规定：列出除式后，商是多少，答案就是多少，余数则可以忽略。这种</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简单粗暴</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的规定虽然在一定程度上提高了学生在解决这类题中的准确率，但并没有帮助他们理解有余数除法在应用中的本质，反而导致了学生在后续解决其他问题时出现了错误。</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有教师在进行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平均数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内容的教学时，以不同人数的两队开展射箭比赛作为情境，引导学生认识平均数的概念。在课堂即将结束时，有学生提出疑问：</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队平均命中的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8.2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环，在现实中不存在，环数都是整数，不可能有人射出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8.2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由于该教师教学设计不够深入，缺乏充足的准备，一下子被问住了，无法回答该生的问题，使得课堂出现了短暂的冷场。</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576770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有助于教师更流畅地实施小学数学课堂教学</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837805" cy="169418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课堂教学中出现教学不流畅、缺乏逻辑性、难以自圆其说的现象肯定与教师的专业水平不足有关，但更直接的原因是教师对教学设计不够重视、投入教学设计的精力不够或采用的方法不得当。对于教学经验不足的新手教师来说，要特别重视教学设计，只有对教学内容和学生有深入、全面的认识，才能保证课堂教学顺利、流畅地开展；而对于教学经验丰富的教师来说，由于学生不同、对知识的理解不同，也需要认真对待教学设计，以进一步提高课堂的吸引力和教学的有效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grpSp>
        <p:nvGrpSpPr>
          <p:cNvPr id="9" name="组合 8"/>
          <p:cNvGrpSpPr/>
          <p:nvPr/>
        </p:nvGrpSpPr>
        <p:grpSpPr>
          <a:xfrm>
            <a:off x="2252345" y="4518660"/>
            <a:ext cx="6925945" cy="1514475"/>
            <a:chOff x="1520" y="3865"/>
            <a:chExt cx="16378" cy="3581"/>
          </a:xfrm>
        </p:grpSpPr>
        <p:sp>
          <p:nvSpPr>
            <p:cNvPr id="3" name="转弯箭头"/>
            <p:cNvSpPr/>
            <p:nvPr>
              <p:custDataLst>
                <p:tags r:id="rId5"/>
              </p:custDataLst>
            </p:nvPr>
          </p:nvSpPr>
          <p:spPr>
            <a:xfrm rot="2700000">
              <a:off x="14380" y="3866"/>
              <a:ext cx="3301" cy="3300"/>
            </a:xfrm>
            <a:prstGeom prst="bentArrow">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转弯箭头"/>
            <p:cNvSpPr/>
            <p:nvPr>
              <p:custDataLst>
                <p:tags r:id="rId6"/>
              </p:custDataLst>
            </p:nvPr>
          </p:nvSpPr>
          <p:spPr>
            <a:xfrm rot="18900000" flipV="1">
              <a:off x="11186" y="4145"/>
              <a:ext cx="3300" cy="3301"/>
            </a:xfrm>
            <a:prstGeom prst="bentArrow">
              <a:avLst/>
            </a:prstGeom>
            <a:solidFill>
              <a:srgbClr val="809D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转弯箭头"/>
            <p:cNvSpPr/>
            <p:nvPr>
              <p:custDataLst>
                <p:tags r:id="rId7"/>
              </p:custDataLst>
            </p:nvPr>
          </p:nvSpPr>
          <p:spPr>
            <a:xfrm rot="2700000">
              <a:off x="7950" y="3866"/>
              <a:ext cx="3301" cy="3300"/>
            </a:xfrm>
            <a:prstGeom prst="bentArrow">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转弯箭头"/>
            <p:cNvSpPr/>
            <p:nvPr>
              <p:custDataLst>
                <p:tags r:id="rId8"/>
              </p:custDataLst>
            </p:nvPr>
          </p:nvSpPr>
          <p:spPr>
            <a:xfrm rot="18900000" flipV="1">
              <a:off x="4756" y="4144"/>
              <a:ext cx="3300" cy="3301"/>
            </a:xfrm>
            <a:prstGeom prst="bentArrow">
              <a:avLst/>
            </a:prstGeom>
            <a:solidFill>
              <a:srgbClr val="809D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7" name="转弯箭头"/>
            <p:cNvSpPr/>
            <p:nvPr>
              <p:custDataLst>
                <p:tags r:id="rId9"/>
              </p:custDataLst>
            </p:nvPr>
          </p:nvSpPr>
          <p:spPr>
            <a:xfrm rot="2700000">
              <a:off x="1519" y="3865"/>
              <a:ext cx="3301" cy="3300"/>
            </a:xfrm>
            <a:prstGeom prst="bentArrow">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文本框 7"/>
            <p:cNvSpPr txBox="1"/>
            <p:nvPr>
              <p:custDataLst>
                <p:tags r:id="rId10"/>
              </p:custDataLst>
            </p:nvPr>
          </p:nvSpPr>
          <p:spPr>
            <a:xfrm>
              <a:off x="4028" y="5148"/>
              <a:ext cx="972" cy="1089"/>
            </a:xfrm>
            <a:prstGeom prst="rect">
              <a:avLst/>
            </a:prstGeom>
            <a:noFill/>
          </p:spPr>
          <p:txBody>
            <a:bodyPr wrap="square" rtlCol="0" anchor="t">
              <a:spAutoFit/>
            </a:bodyPr>
            <a:lstStyle/>
            <a:p>
              <a:pPr lvl="0"/>
              <a:r>
                <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rPr>
                <a:t>1</a:t>
              </a:r>
              <a:endPar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sp>
          <p:nvSpPr>
            <p:cNvPr id="24" name="文本框 23"/>
            <p:cNvSpPr txBox="1"/>
            <p:nvPr>
              <p:custDataLst>
                <p:tags r:id="rId11"/>
              </p:custDataLst>
            </p:nvPr>
          </p:nvSpPr>
          <p:spPr>
            <a:xfrm>
              <a:off x="7303" y="5148"/>
              <a:ext cx="971" cy="1089"/>
            </a:xfrm>
            <a:prstGeom prst="rect">
              <a:avLst/>
            </a:prstGeom>
            <a:noFill/>
          </p:spPr>
          <p:txBody>
            <a:bodyPr wrap="square" rtlCol="0" anchor="t">
              <a:spAutoFit/>
            </a:bodyPr>
            <a:lstStyle/>
            <a:p>
              <a:pPr lvl="0"/>
              <a:r>
                <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rPr>
                <a:t>2</a:t>
              </a:r>
              <a:endPar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sp>
          <p:nvSpPr>
            <p:cNvPr id="25" name="文本框 24"/>
            <p:cNvSpPr txBox="1"/>
            <p:nvPr>
              <p:custDataLst>
                <p:tags r:id="rId12"/>
              </p:custDataLst>
            </p:nvPr>
          </p:nvSpPr>
          <p:spPr>
            <a:xfrm>
              <a:off x="10511" y="5148"/>
              <a:ext cx="971" cy="1089"/>
            </a:xfrm>
            <a:prstGeom prst="rect">
              <a:avLst/>
            </a:prstGeom>
            <a:noFill/>
          </p:spPr>
          <p:txBody>
            <a:bodyPr wrap="square" rtlCol="0" anchor="t">
              <a:spAutoFit/>
            </a:bodyPr>
            <a:lstStyle/>
            <a:p>
              <a:pPr lvl="0"/>
              <a:r>
                <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rPr>
                <a:t>3</a:t>
              </a:r>
              <a:endPar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sp>
          <p:nvSpPr>
            <p:cNvPr id="26" name="文本框 25"/>
            <p:cNvSpPr txBox="1"/>
            <p:nvPr>
              <p:custDataLst>
                <p:tags r:id="rId13"/>
              </p:custDataLst>
            </p:nvPr>
          </p:nvSpPr>
          <p:spPr>
            <a:xfrm>
              <a:off x="13719" y="5148"/>
              <a:ext cx="971" cy="1089"/>
            </a:xfrm>
            <a:prstGeom prst="rect">
              <a:avLst/>
            </a:prstGeom>
            <a:noFill/>
          </p:spPr>
          <p:txBody>
            <a:bodyPr wrap="square" rtlCol="0" anchor="t">
              <a:spAutoFit/>
            </a:bodyPr>
            <a:lstStyle/>
            <a:p>
              <a:pPr lvl="0"/>
              <a:r>
                <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rPr>
                <a:t>4</a:t>
              </a:r>
              <a:endPar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sp>
          <p:nvSpPr>
            <p:cNvPr id="27" name="文本框 26"/>
            <p:cNvSpPr txBox="1"/>
            <p:nvPr>
              <p:custDataLst>
                <p:tags r:id="rId14"/>
              </p:custDataLst>
            </p:nvPr>
          </p:nvSpPr>
          <p:spPr>
            <a:xfrm>
              <a:off x="16927" y="5148"/>
              <a:ext cx="971" cy="1089"/>
            </a:xfrm>
            <a:prstGeom prst="rect">
              <a:avLst/>
            </a:prstGeom>
            <a:noFill/>
          </p:spPr>
          <p:txBody>
            <a:bodyPr wrap="square" rtlCol="0" anchor="t">
              <a:spAutoFit/>
            </a:bodyPr>
            <a:lstStyle/>
            <a:p>
              <a:pPr lvl="0"/>
              <a:r>
                <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rPr>
                <a:t>5</a:t>
              </a:r>
              <a:endParaRPr lang="en-US" altLang="zh-CN" sz="2400">
                <a:solidFill>
                  <a:schemeClr val="bg1"/>
                </a:solidFill>
                <a:latin typeface="Impact" panose="020B0806030902050204" charset="0"/>
                <a:ea typeface="微软雅黑 Light" panose="020B0502040204020203"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小学数学教学设计的价值</a:t>
            </a:r>
            <a:endParaRPr lang="en-US" altLang="zh-CN"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617093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有助于教师更有效地达成小学数学课堂教学目标</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93827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课堂教学不是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脚踩西瓜皮，滑到哪里算哪里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，应该有明确的教学目标，即通过教师的课堂教学后，学生应该达成的目标。但是，有部分教师对教学设计不够重视，在课前简单思考后就去上课，导致教学重点偏离。小学数学教师是课堂教学的</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总设计师</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，只有在实施教学以前对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教什么</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如何教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为什么要这么教</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等问题有较为细致的思考，并为此组织好教学素材，设计好实施过程，才能取得良好的教学成效。</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规范的教学设计往往有着明确的教学目标，教师在这些教学目标的指引下对课堂教学展开细致的规划。它需要教师能对授课的知识点进行全面而深入的分析并理解其学科内涵，然后根据教学知识点的学科特征和学生的基础确定合理的教学目标，同时，能以该目标为核心，选择合适的教学内容和教学方式。这些目标的确定、过程的构思，都是在探究和理性分析基础上做出的，不是单纯基于已有的教学经验。因此，规范的教学设计是教学成功的关键，教师若能在教学前设计出适合学生学习、适合自身教学风格、符合教学目标和适应具体教学环境的教学方案，就可以为高质量的小学数学课堂教学打下良好的基础。</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DIAGRAM_VIRTUALLY_FRAME" val="{&quot;height&quot;:86.38453642384107,&quot;left&quot;:44.8,&quot;top&quot;:225.25,&quot;width&quot;:901.5406311154599}"/>
</p:tagLst>
</file>

<file path=ppt/tags/tag10.xml><?xml version="1.0" encoding="utf-8"?>
<p:tagLst xmlns:p="http://schemas.openxmlformats.org/presentationml/2006/main">
  <p:tag name="KSO_WM_DIAGRAM_VIRTUALLY_FRAME" val="{&quot;height&quot;:86.38453642384107,&quot;left&quot;:44.8,&quot;top&quot;:225.25,&quot;width&quot;:901.5406311154599}"/>
</p:tagLst>
</file>

<file path=ppt/tags/tag10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0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xml><?xml version="1.0" encoding="utf-8"?>
<p:tagLst xmlns:p="http://schemas.openxmlformats.org/presentationml/2006/main">
  <p:tag name="KSO_WM_DIAGRAM_VIRTUALLY_FRAME" val="{&quot;height&quot;:86.38453642384107,&quot;left&quot;:44.8,&quot;top&quot;:225.25,&quot;width&quot;:901.5406311154599}"/>
</p:tagLst>
</file>

<file path=ppt/tags/tag11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5.xml><?xml version="1.0" encoding="utf-8"?>
<p:tagLst xmlns:p="http://schemas.openxmlformats.org/presentationml/2006/main">
  <p:tag name="TABLE_ENDDRAG_ORIGIN_RECT" val="846*302"/>
  <p:tag name="TABLE_ENDDRAG_RECT" val="21*234*846*302"/>
</p:tagLst>
</file>

<file path=ppt/tags/tag11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7.xml><?xml version="1.0" encoding="utf-8"?>
<p:tagLst xmlns:p="http://schemas.openxmlformats.org/presentationml/2006/main">
  <p:tag name="TABLE_ENDDRAG_ORIGIN_RECT" val="846*302"/>
  <p:tag name="TABLE_ENDDRAG_RECT" val="21*234*846*302"/>
</p:tagLst>
</file>

<file path=ppt/tags/tag11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1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xml><?xml version="1.0" encoding="utf-8"?>
<p:tagLst xmlns:p="http://schemas.openxmlformats.org/presentationml/2006/main">
  <p:tag name="KSO_WM_DIAGRAM_VIRTUALLY_FRAME" val="{&quot;height&quot;:86.38453642384107,&quot;left&quot;:44.8,&quot;top&quot;:225.25,&quot;width&quot;:901.5406311154599}"/>
</p:tagLst>
</file>

<file path=ppt/tags/tag12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3.xml><?xml version="1.0" encoding="utf-8"?>
<p:tagLst xmlns:p="http://schemas.openxmlformats.org/presentationml/2006/main">
  <p:tag name="KSO_WM_DIAGRAM_VIRTUALLY_FRAME" val="{&quot;height&quot;:376.2,&quot;left&quot;:144.25,&quot;top&quot;:105.25,&quot;width&quot;:332.8}"/>
</p:tagLst>
</file>

<file path=ppt/tags/tag12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2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3.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3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3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3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3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34.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35.xml><?xml version="1.0" encoding="utf-8"?>
<p:tagLst xmlns:p="http://schemas.openxmlformats.org/presentationml/2006/main">
  <p:tag name="KSO_WM_DIAGRAM_VIRTUALLY_FRAME" val="{&quot;height&quot;:376.2,&quot;left&quot;:63.2,&quot;top&quot;:105.25,&quot;width&quot;:840.45}"/>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13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3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xml><?xml version="1.0" encoding="utf-8"?>
<p:tagLst xmlns:p="http://schemas.openxmlformats.org/presentationml/2006/main">
  <p:tag name="KSO_WM_DIAGRAM_VIRTUALLY_FRAME" val="{&quot;height&quot;:376.2,&quot;left&quot;:63.2,&quot;top&quot;:105.25,&quot;width&quot;:840.45}"/>
</p:tagLst>
</file>

<file path=ppt/tags/tag14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4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50.xml><?xml version="1.0" encoding="utf-8"?>
<p:tagLst xmlns:p="http://schemas.openxmlformats.org/presentationml/2006/main">
  <p:tag name="resource_record_key" val="{&quot;29&quot;:[50053024,50053044]}"/>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1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1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xml><?xml version="1.0" encoding="utf-8"?>
<p:tagLst xmlns:p="http://schemas.openxmlformats.org/presentationml/2006/main">
  <p:tag name="KSO_WM_DIAGRAM_VIRTUALLY_FRAME" val="{&quot;height&quot;:86.38453642384107,&quot;left&quot;:44.8,&quot;top&quot;:225.25,&quot;width&quot;:901.5406311154599}"/>
</p:tagLst>
</file>

<file path=ppt/tags/tag2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3.xml><?xml version="1.0" encoding="utf-8"?>
<p:tagLst xmlns:p="http://schemas.openxmlformats.org/presentationml/2006/main">
  <p:tag name="KSO_WM_DIAGRAM_VIRTUALLY_FRAME" val="{&quot;height&quot;:335.2251181102362,&quot;left&quot;:41.78470343469,&quot;top&quot;:118.7,&quot;width&quot;:876.4305931306201}"/>
</p:tagLst>
</file>

<file path=ppt/tags/tag24.xml><?xml version="1.0" encoding="utf-8"?>
<p:tagLst xmlns:p="http://schemas.openxmlformats.org/presentationml/2006/main">
  <p:tag name="KSO_WM_DIAGRAM_VIRTUALLY_FRAME" val="{&quot;height&quot;:335.2251181102362,&quot;left&quot;:41.78470343469,&quot;top&quot;:118.7,&quot;width&quot;:876.4305931306201}"/>
</p:tagLst>
</file>

<file path=ppt/tags/tag25.xml><?xml version="1.0" encoding="utf-8"?>
<p:tagLst xmlns:p="http://schemas.openxmlformats.org/presentationml/2006/main">
  <p:tag name="KSO_WM_DIAGRAM_VIRTUALLY_FRAME" val="{&quot;height&quot;:335.2251181102362,&quot;left&quot;:41.78470343469,&quot;top&quot;:118.7,&quot;width&quot;:876.4305931306201}"/>
</p:tagLst>
</file>

<file path=ppt/tags/tag26.xml><?xml version="1.0" encoding="utf-8"?>
<p:tagLst xmlns:p="http://schemas.openxmlformats.org/presentationml/2006/main">
  <p:tag name="KSO_WM_DIAGRAM_VIRTUALLY_FRAME" val="{&quot;height&quot;:335.2251181102362,&quot;left&quot;:41.78470343469,&quot;top&quot;:118.7,&quot;width&quot;:876.4305931306201}"/>
</p:tagLst>
</file>

<file path=ppt/tags/tag27.xml><?xml version="1.0" encoding="utf-8"?>
<p:tagLst xmlns:p="http://schemas.openxmlformats.org/presentationml/2006/main">
  <p:tag name="KSO_WM_DIAGRAM_VIRTUALLY_FRAME" val="{&quot;height&quot;:335.2251181102362,&quot;left&quot;:41.78470343469,&quot;top&quot;:118.7,&quot;width&quot;:876.4305931306201}"/>
</p:tagLst>
</file>

<file path=ppt/tags/tag28.xml><?xml version="1.0" encoding="utf-8"?>
<p:tagLst xmlns:p="http://schemas.openxmlformats.org/presentationml/2006/main">
  <p:tag name="KSO_WM_DIAGRAM_VIRTUALLY_FRAME" val="{&quot;height&quot;:335.2251181102362,&quot;left&quot;:41.78470343469,&quot;top&quot;:118.7,&quot;width&quot;:876.4305931306201}"/>
</p:tagLst>
</file>

<file path=ppt/tags/tag29.xml><?xml version="1.0" encoding="utf-8"?>
<p:tagLst xmlns:p="http://schemas.openxmlformats.org/presentationml/2006/main">
  <p:tag name="KSO_WM_DIAGRAM_VIRTUALLY_FRAME" val="{&quot;height&quot;:335.2251181102362,&quot;left&quot;:41.78470343469,&quot;top&quot;:118.7,&quot;width&quot;:876.4305931306201}"/>
</p:tagLst>
</file>

<file path=ppt/tags/tag3.xml><?xml version="1.0" encoding="utf-8"?>
<p:tagLst xmlns:p="http://schemas.openxmlformats.org/presentationml/2006/main">
  <p:tag name="KSO_WM_DIAGRAM_VIRTUALLY_FRAME" val="{&quot;height&quot;:86.38453642384107,&quot;left&quot;:44.8,&quot;top&quot;:225.25,&quot;width&quot;:901.5406311154599}"/>
</p:tagLst>
</file>

<file path=ppt/tags/tag30.xml><?xml version="1.0" encoding="utf-8"?>
<p:tagLst xmlns:p="http://schemas.openxmlformats.org/presentationml/2006/main">
  <p:tag name="KSO_WM_DIAGRAM_VIRTUALLY_FRAME" val="{&quot;height&quot;:335.2251181102362,&quot;left&quot;:41.78470343469,&quot;top&quot;:118.7,&quot;width&quot;:876.4305931306201}"/>
</p:tagLst>
</file>

<file path=ppt/tags/tag31.xml><?xml version="1.0" encoding="utf-8"?>
<p:tagLst xmlns:p="http://schemas.openxmlformats.org/presentationml/2006/main">
  <p:tag name="KSO_WM_DIAGRAM_VIRTUALLY_FRAME" val="{&quot;height&quot;:335.2251181102362,&quot;left&quot;:41.78470343469,&quot;top&quot;:118.7,&quot;width&quot;:876.4305931306201}"/>
</p:tagLst>
</file>

<file path=ppt/tags/tag32.xml><?xml version="1.0" encoding="utf-8"?>
<p:tagLst xmlns:p="http://schemas.openxmlformats.org/presentationml/2006/main">
  <p:tag name="KSO_WM_DIAGRAM_VIRTUALLY_FRAME" val="{&quot;height&quot;:335.2251181102362,&quot;left&quot;:41.78470343469,&quot;top&quot;:118.7,&quot;width&quot;:876.4305931306201}"/>
</p:tagLst>
</file>

<file path=ppt/tags/tag3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xml><?xml version="1.0" encoding="utf-8"?>
<p:tagLst xmlns:p="http://schemas.openxmlformats.org/presentationml/2006/main">
  <p:tag name="KSO_WM_DIAGRAM_VIRTUALLY_FRAME" val="{&quot;height&quot;:86.38453642384107,&quot;left&quot;:44.8,&quot;top&quot;:225.25,&quot;width&quot;:901.5406311154599}"/>
</p:tagLst>
</file>

<file path=ppt/tags/tag4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43.xml><?xml version="1.0" encoding="utf-8"?>
<p:tagLst xmlns:p="http://schemas.openxmlformats.org/presentationml/2006/main">
  <p:tag name="KSO_WM_DIAGRAM_VIRTUALLY_FRAME" val="{&quot;height&quot;:415,&quot;left&quot;:101.95,&quot;top&quot;:87.15,&quot;width&quot;:803.9}"/>
</p:tagLst>
</file>

<file path=ppt/tags/tag44.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45.xml><?xml version="1.0" encoding="utf-8"?>
<p:tagLst xmlns:p="http://schemas.openxmlformats.org/presentationml/2006/main">
  <p:tag name="KSO_WM_DIAGRAM_VIRTUALLY_FRAME" val="{&quot;height&quot;:376.2,&quot;left&quot;:63.2,&quot;top&quot;:105.25,&quot;width&quot;:840.45}"/>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48.xml><?xml version="1.0" encoding="utf-8"?>
<p:tagLst xmlns:p="http://schemas.openxmlformats.org/presentationml/2006/main">
  <p:tag name="KSO_WM_DIAGRAM_VIRTUALLY_FRAME" val="{&quot;height&quot;:384.5466141732284,&quot;left&quot;:59.95,&quot;top&quot;:103.85,&quot;width&quot;:681.21062992126}"/>
</p:tagLst>
</file>

<file path=ppt/tags/tag49.xml><?xml version="1.0" encoding="utf-8"?>
<p:tagLst xmlns:p="http://schemas.openxmlformats.org/presentationml/2006/main">
  <p:tag name="KSO_WM_DIAGRAM_VIRTUALLY_FRAME" val="{&quot;height&quot;:384.5466141732284,&quot;left&quot;:59.95,&quot;top&quot;:103.85,&quot;width&quot;:681.21062992126}"/>
</p:tagLst>
</file>

<file path=ppt/tags/tag5.xml><?xml version="1.0" encoding="utf-8"?>
<p:tagLst xmlns:p="http://schemas.openxmlformats.org/presentationml/2006/main">
  <p:tag name="KSO_WM_DIAGRAM_VIRTUALLY_FRAME" val="{&quot;height&quot;:86.38453642384107,&quot;left&quot;:44.8,&quot;top&quot;:225.25,&quot;width&quot;:901.5406311154599}"/>
</p:tagLst>
</file>

<file path=ppt/tags/tag50.xml><?xml version="1.0" encoding="utf-8"?>
<p:tagLst xmlns:p="http://schemas.openxmlformats.org/presentationml/2006/main">
  <p:tag name="KSO_WM_DIAGRAM_VIRTUALLY_FRAME" val="{&quot;height&quot;:384.5466141732284,&quot;left&quot;:59.95,&quot;top&quot;:103.85,&quot;width&quot;:681.21062992126}"/>
</p:tagLst>
</file>

<file path=ppt/tags/tag51.xml><?xml version="1.0" encoding="utf-8"?>
<p:tagLst xmlns:p="http://schemas.openxmlformats.org/presentationml/2006/main">
  <p:tag name="KSO_WM_DIAGRAM_VIRTUALLY_FRAME" val="{&quot;height&quot;:384.5466141732284,&quot;left&quot;:59.95,&quot;top&quot;:103.85,&quot;width&quot;:681.21062992126}"/>
</p:tagLst>
</file>

<file path=ppt/tags/tag52.xml><?xml version="1.0" encoding="utf-8"?>
<p:tagLst xmlns:p="http://schemas.openxmlformats.org/presentationml/2006/main">
  <p:tag name="KSO_WM_DIAGRAM_VIRTUALLY_FRAME" val="{&quot;height&quot;:384.5466141732284,&quot;left&quot;:59.95,&quot;top&quot;:103.85,&quot;width&quot;:681.21062992126}"/>
</p:tagLst>
</file>

<file path=ppt/tags/tag53.xml><?xml version="1.0" encoding="utf-8"?>
<p:tagLst xmlns:p="http://schemas.openxmlformats.org/presentationml/2006/main">
  <p:tag name="KSO_WM_DIAGRAM_VIRTUALLY_FRAME" val="{&quot;height&quot;:384.5466141732284,&quot;left&quot;:59.95,&quot;top&quot;:103.85,&quot;width&quot;:681.21062992126}"/>
</p:tagLst>
</file>

<file path=ppt/tags/tag54.xml><?xml version="1.0" encoding="utf-8"?>
<p:tagLst xmlns:p="http://schemas.openxmlformats.org/presentationml/2006/main">
  <p:tag name="KSO_WM_DIAGRAM_VIRTUALLY_FRAME" val="{&quot;height&quot;:384.5466141732284,&quot;left&quot;:59.95,&quot;top&quot;:103.85,&quot;width&quot;:681.21062992126}"/>
</p:tagLst>
</file>

<file path=ppt/tags/tag55.xml><?xml version="1.0" encoding="utf-8"?>
<p:tagLst xmlns:p="http://schemas.openxmlformats.org/presentationml/2006/main">
  <p:tag name="KSO_WM_DIAGRAM_VIRTUALLY_FRAME" val="{&quot;height&quot;:384.5466141732284,&quot;left&quot;:59.95,&quot;top&quot;:103.85,&quot;width&quot;:681.21062992126}"/>
</p:tagLst>
</file>

<file path=ppt/tags/tag56.xml><?xml version="1.0" encoding="utf-8"?>
<p:tagLst xmlns:p="http://schemas.openxmlformats.org/presentationml/2006/main">
  <p:tag name="KSO_WM_DIAGRAM_VIRTUALLY_FRAME" val="{&quot;height&quot;:384.5466141732284,&quot;left&quot;:59.95,&quot;top&quot;:103.85,&quot;width&quot;:681.21062992126}"/>
</p:tagLst>
</file>

<file path=ppt/tags/tag57.xml><?xml version="1.0" encoding="utf-8"?>
<p:tagLst xmlns:p="http://schemas.openxmlformats.org/presentationml/2006/main">
  <p:tag name="KSO_WM_DIAGRAM_VIRTUALLY_FRAME" val="{&quot;height&quot;:384.5466141732284,&quot;left&quot;:59.95,&quot;top&quot;:103.85,&quot;width&quot;:681.21062992126}"/>
</p:tagLst>
</file>

<file path=ppt/tags/tag58.xml><?xml version="1.0" encoding="utf-8"?>
<p:tagLst xmlns:p="http://schemas.openxmlformats.org/presentationml/2006/main">
  <p:tag name="KSO_WM_DIAGRAM_VIRTUALLY_FRAME" val="{&quot;height&quot;:384.5466141732284,&quot;left&quot;:59.95,&quot;top&quot;:103.85,&quot;width&quot;:681.21062992126}"/>
</p:tagLst>
</file>

<file path=ppt/tags/tag59.xml><?xml version="1.0" encoding="utf-8"?>
<p:tagLst xmlns:p="http://schemas.openxmlformats.org/presentationml/2006/main">
  <p:tag name="KSO_WM_DIAGRAM_VIRTUALLY_FRAME" val="{&quot;height&quot;:384.5466141732284,&quot;left&quot;:59.95,&quot;top&quot;:103.85,&quot;width&quot;:681.21062992126}"/>
</p:tagLst>
</file>

<file path=ppt/tags/tag6.xml><?xml version="1.0" encoding="utf-8"?>
<p:tagLst xmlns:p="http://schemas.openxmlformats.org/presentationml/2006/main">
  <p:tag name="KSO_WM_DIAGRAM_VIRTUALLY_FRAME" val="{&quot;height&quot;:86.38453642384107,&quot;left&quot;:44.8,&quot;top&quot;:225.25,&quot;width&quot;:901.5406311154599}"/>
</p:tagLst>
</file>

<file path=ppt/tags/tag6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6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xml><?xml version="1.0" encoding="utf-8"?>
<p:tagLst xmlns:p="http://schemas.openxmlformats.org/presentationml/2006/main">
  <p:tag name="KSO_WM_DIAGRAM_VIRTUALLY_FRAME" val="{&quot;height&quot;:86.38453642384107,&quot;left&quot;:44.8,&quot;top&quot;:225.25,&quot;width&quot;:901.5406311154599}"/>
</p:tagLst>
</file>

<file path=ppt/tags/tag7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7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xml><?xml version="1.0" encoding="utf-8"?>
<p:tagLst xmlns:p="http://schemas.openxmlformats.org/presentationml/2006/main">
  <p:tag name="KSO_WM_DIAGRAM_VIRTUALLY_FRAME" val="{&quot;height&quot;:86.38453642384107,&quot;left&quot;:44.8,&quot;top&quot;:225.25,&quot;width&quot;:901.5406311154599}"/>
</p:tagLst>
</file>

<file path=ppt/tags/tag8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8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xml><?xml version="1.0" encoding="utf-8"?>
<p:tagLst xmlns:p="http://schemas.openxmlformats.org/presentationml/2006/main">
  <p:tag name="KSO_WM_DIAGRAM_VIRTUALLY_FRAME" val="{&quot;height&quot;:86.38453642384107,&quot;left&quot;:44.8,&quot;top&quot;:225.25,&quot;width&quot;:901.5406311154599}"/>
</p:tagLst>
</file>

<file path=ppt/tags/tag9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6.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9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23518</Words>
  <Application>WPS 演示</Application>
  <PresentationFormat>宽屏</PresentationFormat>
  <Paragraphs>596</Paragraphs>
  <Slides>68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68</vt:i4>
      </vt:variant>
    </vt:vector>
  </HeadingPairs>
  <TitlesOfParts>
    <vt:vector size="79" baseType="lpstr">
      <vt:lpstr>Arial</vt:lpstr>
      <vt:lpstr>宋体</vt:lpstr>
      <vt:lpstr>Wingdings</vt:lpstr>
      <vt:lpstr>微软雅黑 Light</vt:lpstr>
      <vt:lpstr>微软雅黑</vt:lpstr>
      <vt:lpstr>Impact</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poem</cp:lastModifiedBy>
  <cp:revision>201</cp:revision>
  <dcterms:created xsi:type="dcterms:W3CDTF">2018-03-23T01:16:00Z</dcterms:created>
  <dcterms:modified xsi:type="dcterms:W3CDTF">2025-10-22T06:54:36Z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KSOTemplateUUID">
    <vt:lpwstr>v1.0_mb_g4w2jxllSj9ef0QPRYqmlA==</vt:lpwstr>
  </property>
  <property fmtid="{D5CDD505-2E9C-101B-9397-08002B2CF9AE}" pid="4" name="ICV">
    <vt:lpwstr>F29153A88A9E46ADA0C4DA8E0263A362_11</vt:lpwstr>
  </property>
</Properties>
</file>